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20"/>
  </p:notesMasterIdLst>
  <p:handoutMasterIdLst>
    <p:handoutMasterId r:id="rId21"/>
  </p:handoutMasterIdLst>
  <p:sldIdLst>
    <p:sldId id="376" r:id="rId5"/>
    <p:sldId id="389" r:id="rId6"/>
    <p:sldId id="378" r:id="rId7"/>
    <p:sldId id="391" r:id="rId8"/>
    <p:sldId id="379" r:id="rId9"/>
    <p:sldId id="380" r:id="rId10"/>
    <p:sldId id="381" r:id="rId11"/>
    <p:sldId id="382" r:id="rId12"/>
    <p:sldId id="383" r:id="rId13"/>
    <p:sldId id="384" r:id="rId14"/>
    <p:sldId id="386" r:id="rId15"/>
    <p:sldId id="392" r:id="rId16"/>
    <p:sldId id="393" r:id="rId17"/>
    <p:sldId id="394" r:id="rId18"/>
    <p:sldId id="3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2C4A5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98ECA-DCF2-83F3-9025-D4C0108F3EEE}" v="1" dt="2025-03-20T02:22:43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3/21/2025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7871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29598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13157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40896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96238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87F15-AAB5-57BA-B738-A0CF66513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C69D99-DE5C-2FDB-1E2D-2B21BEABC4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176816-0A9B-1B78-F4AC-2AB52256A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A4E61-48A7-420C-4B85-1303ABE26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62404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5273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FAC3601-9744-9840-0229-E000CCFBE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131" y="-30007"/>
            <a:ext cx="6064493" cy="6879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9890" y="723440"/>
            <a:ext cx="4323426" cy="25790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8152" y="5248834"/>
            <a:ext cx="4323426" cy="1008925"/>
          </a:xfrm>
        </p:spPr>
        <p:txBody>
          <a:bodyPr lIns="91440" rIns="9144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cap="all" spc="1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74" y="3373515"/>
            <a:ext cx="4323426" cy="1008926"/>
          </a:xfrm>
        </p:spPr>
        <p:txBody>
          <a:bodyPr lIns="91440" rIns="91440">
            <a:noAutofit/>
          </a:bodyPr>
          <a:lstStyle>
            <a:lvl1pPr marL="0" indent="0">
              <a:buNone/>
              <a:defRPr sz="6000" b="1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###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F7228-F4CB-A1B9-79EA-63240531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59556" y="-10665"/>
            <a:ext cx="1930144" cy="68772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6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3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72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6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19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26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5142E-2E7B-1488-E5DB-2901867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82569" y="2242"/>
            <a:ext cx="6806909" cy="6862481"/>
            <a:chOff x="5382569" y="2242"/>
            <a:chExt cx="6806909" cy="686248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299C1B-36CA-1E4A-2BE2-A212B68067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0328" y="2242"/>
              <a:ext cx="6049150" cy="68624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875AA7-8584-C85D-D920-B6F361221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82569" y="5060315"/>
              <a:ext cx="927943" cy="18013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0326" y="1679216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1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9499" y="-2236"/>
            <a:ext cx="6814124" cy="687109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973394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0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96790"/>
              <a:gd name="connsiteX1" fmla="*/ 6814124 w 6814124"/>
              <a:gd name="connsiteY1" fmla="*/ 1 h 6896790"/>
              <a:gd name="connsiteX2" fmla="*/ 6063554 w 6814124"/>
              <a:gd name="connsiteY2" fmla="*/ 2775916 h 6896790"/>
              <a:gd name="connsiteX3" fmla="*/ 5827334 w 6814124"/>
              <a:gd name="connsiteY3" fmla="*/ 2962606 h 6896790"/>
              <a:gd name="connsiteX4" fmla="*/ 5728274 w 6814124"/>
              <a:gd name="connsiteY4" fmla="*/ 2692096 h 6896790"/>
              <a:gd name="connsiteX5" fmla="*/ 5953064 w 6814124"/>
              <a:gd name="connsiteY5" fmla="*/ 1846276 h 6896790"/>
              <a:gd name="connsiteX6" fmla="*/ 5846384 w 6814124"/>
              <a:gd name="connsiteY6" fmla="*/ 1571956 h 6896790"/>
              <a:gd name="connsiteX7" fmla="*/ 5629214 w 6814124"/>
              <a:gd name="connsiteY7" fmla="*/ 1770076 h 6896790"/>
              <a:gd name="connsiteX8" fmla="*/ 4867214 w 6814124"/>
              <a:gd name="connsiteY8" fmla="*/ 4688536 h 6896790"/>
              <a:gd name="connsiteX9" fmla="*/ 4966274 w 6814124"/>
              <a:gd name="connsiteY9" fmla="*/ 4905706 h 6896790"/>
              <a:gd name="connsiteX10" fmla="*/ 5187254 w 6814124"/>
              <a:gd name="connsiteY10" fmla="*/ 4757116 h 6896790"/>
              <a:gd name="connsiteX11" fmla="*/ 5431094 w 6814124"/>
              <a:gd name="connsiteY11" fmla="*/ 3842716 h 6896790"/>
              <a:gd name="connsiteX12" fmla="*/ 5659694 w 6814124"/>
              <a:gd name="connsiteY12" fmla="*/ 3713176 h 6896790"/>
              <a:gd name="connsiteX13" fmla="*/ 5758754 w 6814124"/>
              <a:gd name="connsiteY13" fmla="*/ 3926536 h 6896790"/>
              <a:gd name="connsiteX14" fmla="*/ 5002015 w 6814124"/>
              <a:gd name="connsiteY14" fmla="*/ 6887938 h 6896790"/>
              <a:gd name="connsiteX15" fmla="*/ 0 w 6814124"/>
              <a:gd name="connsiteY15" fmla="*/ 6896790 h 6896790"/>
              <a:gd name="connsiteX16" fmla="*/ 0 w 6814124"/>
              <a:gd name="connsiteY16" fmla="*/ 0 h 68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4124" h="6896790">
                <a:moveTo>
                  <a:pt x="0" y="0"/>
                </a:moveTo>
                <a:lnTo>
                  <a:pt x="6814124" y="1"/>
                </a:lnTo>
                <a:lnTo>
                  <a:pt x="6063554" y="2775916"/>
                </a:lnTo>
                <a:cubicBezTo>
                  <a:pt x="6030534" y="2883866"/>
                  <a:pt x="5993704" y="2976576"/>
                  <a:pt x="5827334" y="2962606"/>
                </a:cubicBezTo>
                <a:cubicBezTo>
                  <a:pt x="5641914" y="2845766"/>
                  <a:pt x="5734624" y="2747976"/>
                  <a:pt x="5728274" y="2692096"/>
                </a:cubicBezTo>
                <a:cubicBezTo>
                  <a:pt x="5818444" y="2355546"/>
                  <a:pt x="5878134" y="2121866"/>
                  <a:pt x="5953064" y="1846276"/>
                </a:cubicBezTo>
                <a:cubicBezTo>
                  <a:pt x="5994974" y="1687526"/>
                  <a:pt x="5969574" y="1615136"/>
                  <a:pt x="5846384" y="1571956"/>
                </a:cubicBezTo>
                <a:cubicBezTo>
                  <a:pt x="5711764" y="1563066"/>
                  <a:pt x="5672394" y="1597356"/>
                  <a:pt x="5629214" y="1770076"/>
                </a:cubicBezTo>
                <a:cubicBezTo>
                  <a:pt x="5644454" y="1858976"/>
                  <a:pt x="4851974" y="4599636"/>
                  <a:pt x="4867214" y="4688536"/>
                </a:cubicBezTo>
                <a:cubicBezTo>
                  <a:pt x="4832289" y="4824426"/>
                  <a:pt x="4898964" y="4880306"/>
                  <a:pt x="4966274" y="4905706"/>
                </a:cubicBezTo>
                <a:cubicBezTo>
                  <a:pt x="5075494" y="4904436"/>
                  <a:pt x="5132009" y="4917136"/>
                  <a:pt x="5187254" y="4757116"/>
                </a:cubicBezTo>
                <a:lnTo>
                  <a:pt x="5431094" y="3842716"/>
                </a:lnTo>
                <a:cubicBezTo>
                  <a:pt x="5455224" y="3756356"/>
                  <a:pt x="5528884" y="3692856"/>
                  <a:pt x="5659694" y="3713176"/>
                </a:cubicBezTo>
                <a:cubicBezTo>
                  <a:pt x="5803204" y="3791916"/>
                  <a:pt x="5756214" y="3882086"/>
                  <a:pt x="5758754" y="3926536"/>
                </a:cubicBezTo>
                <a:lnTo>
                  <a:pt x="5002015" y="6887938"/>
                </a:lnTo>
                <a:lnTo>
                  <a:pt x="0" y="689679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0326" y="3748958"/>
            <a:ext cx="4786878" cy="2258013"/>
          </a:xfrm>
        </p:spPr>
        <p:txBody>
          <a:bodyPr lIns="91440" t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627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06913-4198-C5BA-6B13-02095EAA2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770BC68-C025-CE63-EEBA-5DC7ADC44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F993316-5D9D-6B5D-B678-3E0B84A3C0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1C39372-CEC6-2265-7611-84F187C12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E13D63F-D0AC-7CD2-770C-6AB09F1BA6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5BF73EF-490D-CA1C-DAD3-BACB141D09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2C914D-7190-2AD0-228B-6DA138437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AE3299D-125C-8DBC-60F9-82920ADE34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4261D4-8740-689B-A5CA-C6442BC1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D4393D6-D866-E411-A222-2FE8B99C4D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4666BC0-682D-FE04-6EC3-AA81EA3F96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7370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5541" y="715654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05708" y="2431477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708" y="3348617"/>
            <a:ext cx="2699066" cy="2569866"/>
          </a:xfrm>
        </p:spPr>
        <p:txBody>
          <a:bodyPr lIns="91440" tIns="0">
            <a:normAutofit/>
          </a:bodyPr>
          <a:lstStyle>
            <a:lvl1pPr marL="274320" indent="-274320">
              <a:spcAft>
                <a:spcPts val="60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88AD-4B54-9DC5-D315-825BE9FCE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5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6322" y="2252394"/>
            <a:ext cx="5797518" cy="2532966"/>
          </a:xfrm>
        </p:spPr>
        <p:txBody>
          <a:bodyPr lIns="91440" bIns="0" anchor="t">
            <a:normAutofit/>
          </a:bodyPr>
          <a:lstStyle>
            <a:lvl1pPr marL="0" indent="0">
              <a:spcBef>
                <a:spcPts val="600"/>
              </a:spcBef>
              <a:spcAft>
                <a:spcPts val="1800"/>
              </a:spcAft>
              <a:buNone/>
              <a:defRPr sz="1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8829F9-FA07-E84B-ED85-A3958046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430" y="5008931"/>
            <a:ext cx="3842918" cy="4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27DC4C-0653-4DB5-ABFE-50764C59A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368" y="270880"/>
            <a:ext cx="11297264" cy="1524000"/>
          </a:xfr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1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0CF8376-A762-054E-EA3C-FF9430AD9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9" y="286603"/>
            <a:ext cx="11373803" cy="145075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sson Summar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99788" y="353962"/>
            <a:ext cx="4786877" cy="98322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99788" y="1517074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9788" y="2341261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BC9EC3-C68A-CC9E-C220-8D585A8B4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9789" y="2753247"/>
            <a:ext cx="3852296" cy="817345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E3FA6A1-74D7-3926-C0BF-FECA6C0B03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9788" y="3563285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487AC4B-B367-6BC8-2DCA-61A43B3264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788" y="3982578"/>
            <a:ext cx="3860546" cy="529133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9A44E-6692-ACFA-4EB0-368490BF35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88" y="4564818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B0B6725-F963-746B-381A-0F998539A0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9788" y="4975138"/>
            <a:ext cx="3860546" cy="852906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92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6BCAC9C-7B8B-A7E5-574A-2C2D4736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51" y="6221324"/>
            <a:ext cx="6818262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44D41BF-45CF-B60E-08D3-A8C49332E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0596" y="622132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9" r:id="rId5"/>
    <p:sldLayoutId id="2147483746" r:id="rId6"/>
    <p:sldLayoutId id="2147483747" r:id="rId7"/>
    <p:sldLayoutId id="2147483748" r:id="rId8"/>
    <p:sldLayoutId id="2147483750" r:id="rId9"/>
    <p:sldLayoutId id="2147483756" r:id="rId10"/>
    <p:sldLayoutId id="2147483751" r:id="rId11"/>
    <p:sldLayoutId id="2147483752" r:id="rId12"/>
    <p:sldLayoutId id="2147483754" r:id="rId13"/>
    <p:sldLayoutId id="2147483755" r:id="rId14"/>
    <p:sldLayoutId id="214748375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925527319301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cademia.edu/103745891/Integrated_public_transport_timetable_synchronization_and_vehicle_scheduling_with_demand_assignment_A_bi_objective_bi_level_model_using_deficit_function_approach" TargetMode="External"/><Relationship Id="rId5" Type="http://schemas.openxmlformats.org/officeDocument/2006/relationships/hyperlink" Target="https://journals.sagepub.com/doi/pdf/10.1177/0149206317729738" TargetMode="External"/><Relationship Id="rId4" Type="http://schemas.openxmlformats.org/officeDocument/2006/relationships/hyperlink" Target="https://www.ijres.org/papers/Volume-11/Issue-5/1105207210.pdf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ubtitle 95">
            <a:extLst>
              <a:ext uri="{FF2B5EF4-FFF2-40B4-BE49-F238E27FC236}">
                <a16:creationId xmlns:a16="http://schemas.microsoft.com/office/drawing/2014/main" id="{1C5A4B6C-BAC7-A685-A9B1-2F354B128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2674" y="5248834"/>
            <a:ext cx="4323426" cy="1008925"/>
          </a:xfrm>
        </p:spPr>
        <p:txBody>
          <a:bodyPr>
            <a:normAutofit fontScale="25000" lnSpcReduction="20000"/>
          </a:bodyPr>
          <a:lstStyle/>
          <a:p>
            <a:pPr algn="r">
              <a:lnSpc>
                <a:spcPct val="170000"/>
              </a:lnSpc>
            </a:pPr>
            <a:r>
              <a:rPr lang="en-PH" sz="640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Tisan</a:t>
            </a:r>
            <a:r>
              <a:rPr lang="en-PH" sz="6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Yakubu, John </a:t>
            </a:r>
          </a:p>
          <a:p>
            <a:pPr algn="r">
              <a:lnSpc>
                <a:spcPct val="170000"/>
              </a:lnSpc>
            </a:pPr>
            <a:r>
              <a:rPr lang="en-CA" sz="6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Poojitha, Kanagala </a:t>
            </a:r>
          </a:p>
          <a:p>
            <a:pPr algn="r">
              <a:lnSpc>
                <a:spcPct val="170000"/>
              </a:lnSpc>
            </a:pPr>
            <a:r>
              <a:rPr lang="es-CO" sz="6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Emmanuel, </a:t>
            </a:r>
            <a:r>
              <a:rPr lang="es-CO" sz="640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Olajubu</a:t>
            </a:r>
            <a:endParaRPr lang="es-CO" sz="64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>
              <a:lnSpc>
                <a:spcPct val="170000"/>
              </a:lnSpc>
            </a:pPr>
            <a:r>
              <a:rPr lang="es-CO" sz="6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Ingrid Mogollon Vargas</a:t>
            </a:r>
            <a:endParaRPr lang="en-CA" sz="640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PH" sz="18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96C8D99-3232-849B-9CC8-6E4982208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507757" y="-11160"/>
            <a:ext cx="2553080" cy="6858841"/>
          </a:xfrm>
          <a:custGeom>
            <a:avLst/>
            <a:gdLst>
              <a:gd name="connsiteX0" fmla="*/ 2526446 w 2553080"/>
              <a:gd name="connsiteY0" fmla="*/ 0 h 6858841"/>
              <a:gd name="connsiteX1" fmla="*/ 1707127 w 2553080"/>
              <a:gd name="connsiteY1" fmla="*/ 3182290 h 6858841"/>
              <a:gd name="connsiteX2" fmla="*/ 1365955 w 2553080"/>
              <a:gd name="connsiteY2" fmla="*/ 4453431 h 6858841"/>
              <a:gd name="connsiteX3" fmla="*/ 1182052 w 2553080"/>
              <a:gd name="connsiteY3" fmla="*/ 4538343 h 6858841"/>
              <a:gd name="connsiteX4" fmla="*/ 1070442 w 2553080"/>
              <a:gd name="connsiteY4" fmla="*/ 4344440 h 6858841"/>
              <a:gd name="connsiteX5" fmla="*/ 1329175 w 2553080"/>
              <a:gd name="connsiteY5" fmla="*/ 3390133 h 6858841"/>
              <a:gd name="connsiteX6" fmla="*/ 1311418 w 2553080"/>
              <a:gd name="connsiteY6" fmla="*/ 3250726 h 6858841"/>
              <a:gd name="connsiteX7" fmla="*/ 1199808 w 2553080"/>
              <a:gd name="connsiteY7" fmla="*/ 3164547 h 6858841"/>
              <a:gd name="connsiteX8" fmla="*/ 975320 w 2553080"/>
              <a:gd name="connsiteY8" fmla="*/ 3293816 h 6858841"/>
              <a:gd name="connsiteX9" fmla="*/ 582148 w 2553080"/>
              <a:gd name="connsiteY9" fmla="*/ 4743652 h 6858841"/>
              <a:gd name="connsiteX10" fmla="*/ 5073 w 2553080"/>
              <a:gd name="connsiteY10" fmla="*/ 6842367 h 6858841"/>
              <a:gd name="connsiteX11" fmla="*/ 0 w 2553080"/>
              <a:gd name="connsiteY11" fmla="*/ 6858842 h 6858841"/>
              <a:gd name="connsiteX12" fmla="*/ 26634 w 2553080"/>
              <a:gd name="connsiteY12" fmla="*/ 6858842 h 6858841"/>
              <a:gd name="connsiteX13" fmla="*/ 607514 w 2553080"/>
              <a:gd name="connsiteY13" fmla="*/ 4751256 h 6858841"/>
              <a:gd name="connsiteX14" fmla="*/ 1000686 w 2553080"/>
              <a:gd name="connsiteY14" fmla="*/ 3301420 h 6858841"/>
              <a:gd name="connsiteX15" fmla="*/ 1194735 w 2553080"/>
              <a:gd name="connsiteY15" fmla="*/ 3189894 h 6858841"/>
              <a:gd name="connsiteX16" fmla="*/ 1289857 w 2553080"/>
              <a:gd name="connsiteY16" fmla="*/ 3263399 h 6858841"/>
              <a:gd name="connsiteX17" fmla="*/ 1305077 w 2553080"/>
              <a:gd name="connsiteY17" fmla="*/ 3383797 h 6858841"/>
              <a:gd name="connsiteX18" fmla="*/ 1046345 w 2553080"/>
              <a:gd name="connsiteY18" fmla="*/ 4338103 h 6858841"/>
              <a:gd name="connsiteX19" fmla="*/ 1175711 w 2553080"/>
              <a:gd name="connsiteY19" fmla="*/ 4562423 h 6858841"/>
              <a:gd name="connsiteX20" fmla="*/ 1390053 w 2553080"/>
              <a:gd name="connsiteY20" fmla="*/ 4462303 h 6858841"/>
              <a:gd name="connsiteX21" fmla="*/ 1390053 w 2553080"/>
              <a:gd name="connsiteY21" fmla="*/ 4461035 h 6858841"/>
              <a:gd name="connsiteX22" fmla="*/ 1731225 w 2553080"/>
              <a:gd name="connsiteY22" fmla="*/ 3188627 h 6858841"/>
              <a:gd name="connsiteX23" fmla="*/ 2553081 w 2553080"/>
              <a:gd name="connsiteY23" fmla="*/ 1267 h 6858841"/>
              <a:gd name="connsiteX24" fmla="*/ 2526446 w 2553080"/>
              <a:gd name="connsiteY24" fmla="*/ 0 h 685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53080" h="6858841">
                <a:moveTo>
                  <a:pt x="2526446" y="0"/>
                </a:moveTo>
                <a:lnTo>
                  <a:pt x="1707127" y="3182290"/>
                </a:lnTo>
                <a:lnTo>
                  <a:pt x="1365955" y="4453431"/>
                </a:lnTo>
                <a:cubicBezTo>
                  <a:pt x="1332979" y="4523135"/>
                  <a:pt x="1255613" y="4558621"/>
                  <a:pt x="1182052" y="4538343"/>
                </a:cubicBezTo>
                <a:cubicBezTo>
                  <a:pt x="1098345" y="4515531"/>
                  <a:pt x="1047613" y="4428085"/>
                  <a:pt x="1070442" y="4344440"/>
                </a:cubicBezTo>
                <a:lnTo>
                  <a:pt x="1329175" y="3390133"/>
                </a:lnTo>
                <a:cubicBezTo>
                  <a:pt x="1341858" y="3343242"/>
                  <a:pt x="1335516" y="3293816"/>
                  <a:pt x="1311418" y="3250726"/>
                </a:cubicBezTo>
                <a:cubicBezTo>
                  <a:pt x="1287321" y="3207637"/>
                  <a:pt x="1248004" y="3177220"/>
                  <a:pt x="1199808" y="3164547"/>
                </a:cubicBezTo>
                <a:cubicBezTo>
                  <a:pt x="1102150" y="3137933"/>
                  <a:pt x="1000686" y="3196230"/>
                  <a:pt x="975320" y="3293816"/>
                </a:cubicBezTo>
                <a:lnTo>
                  <a:pt x="582148" y="4743652"/>
                </a:lnTo>
                <a:lnTo>
                  <a:pt x="5073" y="6842367"/>
                </a:lnTo>
                <a:cubicBezTo>
                  <a:pt x="5073" y="6842367"/>
                  <a:pt x="1268" y="6855040"/>
                  <a:pt x="0" y="6858842"/>
                </a:cubicBezTo>
                <a:lnTo>
                  <a:pt x="26634" y="6858842"/>
                </a:lnTo>
                <a:lnTo>
                  <a:pt x="607514" y="4751256"/>
                </a:lnTo>
                <a:lnTo>
                  <a:pt x="1000686" y="3301420"/>
                </a:lnTo>
                <a:cubicBezTo>
                  <a:pt x="1023515" y="3217775"/>
                  <a:pt x="1111028" y="3167082"/>
                  <a:pt x="1194735" y="3189894"/>
                </a:cubicBezTo>
                <a:cubicBezTo>
                  <a:pt x="1235321" y="3201300"/>
                  <a:pt x="1269565" y="3226647"/>
                  <a:pt x="1289857" y="3263399"/>
                </a:cubicBezTo>
                <a:cubicBezTo>
                  <a:pt x="1311418" y="3300152"/>
                  <a:pt x="1316492" y="3341975"/>
                  <a:pt x="1305077" y="3383797"/>
                </a:cubicBezTo>
                <a:lnTo>
                  <a:pt x="1046345" y="4338103"/>
                </a:lnTo>
                <a:cubicBezTo>
                  <a:pt x="1019710" y="4435689"/>
                  <a:pt x="1078052" y="4537076"/>
                  <a:pt x="1175711" y="4562423"/>
                </a:cubicBezTo>
                <a:cubicBezTo>
                  <a:pt x="1261955" y="4585235"/>
                  <a:pt x="1352004" y="4543413"/>
                  <a:pt x="1390053" y="4462303"/>
                </a:cubicBezTo>
                <a:lnTo>
                  <a:pt x="1390053" y="4461035"/>
                </a:lnTo>
                <a:lnTo>
                  <a:pt x="1731225" y="3188627"/>
                </a:lnTo>
                <a:lnTo>
                  <a:pt x="2553081" y="1267"/>
                </a:lnTo>
                <a:cubicBezTo>
                  <a:pt x="2544203" y="0"/>
                  <a:pt x="2535325" y="0"/>
                  <a:pt x="2526446" y="0"/>
                </a:cubicBezTo>
                <a:close/>
              </a:path>
            </a:pathLst>
          </a:custGeom>
          <a:solidFill>
            <a:schemeClr val="accent1"/>
          </a:solidFill>
          <a:ln w="9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Placeholder 5" descr="A screen with a pen and a picture of buses on it&#10;&#10;AI-generated content may be incorrect.">
            <a:extLst>
              <a:ext uri="{FF2B5EF4-FFF2-40B4-BE49-F238E27FC236}">
                <a16:creationId xmlns:a16="http://schemas.microsoft.com/office/drawing/2014/main" id="{FD352EA1-C413-DC1D-1308-02C54FC5734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9863" r="19863"/>
          <a:stretch>
            <a:fillRect/>
          </a:stretch>
        </p:blipFill>
        <p:spPr>
          <a:xfrm>
            <a:off x="0" y="-14593"/>
            <a:ext cx="5840730" cy="6872593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046417-01A8-02F6-5D0F-37CD7B3EB836}"/>
              </a:ext>
            </a:extLst>
          </p:cNvPr>
          <p:cNvSpPr txBox="1"/>
          <p:nvPr/>
        </p:nvSpPr>
        <p:spPr>
          <a:xfrm>
            <a:off x="6702262" y="1722292"/>
            <a:ext cx="52738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3200" b="1" spc="-50">
                <a:latin typeface="+mj-lt"/>
                <a:ea typeface="+mj-ea"/>
                <a:cs typeface="+mj-cs"/>
              </a:rPr>
              <a:t>Modeling and Analysis of Bus Scheduling Systems of Urban Public Bus Transport </a:t>
            </a:r>
            <a:endParaRPr lang="en-CA" sz="3200" b="1" spc="-50">
              <a:latin typeface="+mj-lt"/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AFDD68-4D62-9D01-E929-F2BAE2FC5589}"/>
              </a:ext>
            </a:extLst>
          </p:cNvPr>
          <p:cNvSpPr txBox="1"/>
          <p:nvPr/>
        </p:nvSpPr>
        <p:spPr>
          <a:xfrm>
            <a:off x="6938924" y="407033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000" b="1">
                <a:solidFill>
                  <a:schemeClr val="tx2"/>
                </a:solidFill>
              </a:rPr>
              <a:t>DAMO-610-2: Operations Analytics</a:t>
            </a:r>
            <a:endParaRPr lang="en-CA" sz="20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97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8C45233-1B15-3596-75CE-DED7D720CA0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9866" r="19866"/>
          <a:stretch/>
        </p:blipFill>
        <p:spPr>
          <a:xfrm>
            <a:off x="0" y="-2235"/>
            <a:ext cx="5840730" cy="6862275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6C1B1B9-02C9-EF1E-AFBE-E40015F082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46054" y="1318673"/>
            <a:ext cx="5681498" cy="529133"/>
          </a:xfrm>
        </p:spPr>
        <p:txBody>
          <a:bodyPr>
            <a:noAutofit/>
          </a:bodyPr>
          <a:lstStyle/>
          <a:p>
            <a:r>
              <a:rPr lang="en-US"/>
              <a:t>Using real-time data for smarter scheduling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8F44E43-BD27-EF72-1581-53AA4AF310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8800" y="1837737"/>
            <a:ext cx="6399366" cy="681266"/>
          </a:xfrm>
        </p:spPr>
        <p:txBody>
          <a:bodyPr/>
          <a:lstStyle/>
          <a:p>
            <a:r>
              <a:rPr lang="en-US"/>
              <a:t>Instead of relying only on historical demand, our  model should take real-time passenger trends into accounts.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45E210F-6B8D-736F-B141-2B3CBE613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310" y="2663873"/>
            <a:ext cx="4796710" cy="401939"/>
          </a:xfrm>
        </p:spPr>
        <p:txBody>
          <a:bodyPr>
            <a:normAutofit/>
          </a:bodyPr>
          <a:lstStyle/>
          <a:p>
            <a:r>
              <a:rPr lang="en-US"/>
              <a:t>Balancing Multiples Priorities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5DD8B99-A215-EB84-183A-F3B1E73A45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20310" y="3072569"/>
            <a:ext cx="5994976" cy="810152"/>
          </a:xfrm>
        </p:spPr>
        <p:txBody>
          <a:bodyPr/>
          <a:lstStyle/>
          <a:p>
            <a:r>
              <a:rPr lang="en-US"/>
              <a:t>Public transit isn't just about minizine costs-it's also about keeping passengers happy. By optimizing for both cost efficiency and passenger convenience, it can ensure a well-balanced solution.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9847AB5-5442-A3C4-87F1-C737DF1C6D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8381" y="4003645"/>
            <a:ext cx="4796710" cy="401939"/>
          </a:xfrm>
        </p:spPr>
        <p:txBody>
          <a:bodyPr>
            <a:normAutofit/>
          </a:bodyPr>
          <a:lstStyle/>
          <a:p>
            <a:pPr algn="r"/>
            <a:r>
              <a:rPr lang="en-US"/>
              <a:t>Making the Model More Eco-Friendly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BF28C9E-02B3-7B82-54FB-BB732FF1E9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15398" y="4421272"/>
            <a:ext cx="5876602" cy="852906"/>
          </a:xfrm>
        </p:spPr>
        <p:txBody>
          <a:bodyPr/>
          <a:lstStyle/>
          <a:p>
            <a:r>
              <a:rPr lang="en-US"/>
              <a:t>Public transportation plays a key role in reducing carbon emissions, and our model should reflect that. By prioritizing low-emission buses and optimizing routes to reduce fuel consumption, it can make scheduling more sustainable. </a:t>
            </a:r>
            <a:endParaRPr lang="en-CA"/>
          </a:p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9A1C40A-BC04-C14E-7867-E3D7B1597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84061" y="0"/>
            <a:ext cx="2959129" cy="6871447"/>
            <a:chOff x="3084061" y="0"/>
            <a:chExt cx="2959129" cy="6871447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521D96-1220-9A5F-FB15-764C14CD87A4}"/>
                </a:ext>
              </a:extLst>
            </p:cNvPr>
            <p:cNvSpPr/>
            <p:nvPr/>
          </p:nvSpPr>
          <p:spPr>
            <a:xfrm rot="10800000">
              <a:off x="3498189" y="177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37359AB-4FC7-AF1F-096F-69BD733B8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061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213245-A7B7-9441-2A19-915415300FA8}"/>
              </a:ext>
            </a:extLst>
          </p:cNvPr>
          <p:cNvSpPr txBox="1"/>
          <p:nvPr/>
        </p:nvSpPr>
        <p:spPr>
          <a:xfrm>
            <a:off x="5954597" y="141516"/>
            <a:ext cx="6259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</a:pPr>
            <a:r>
              <a:rPr lang="en-US" sz="3600" spc="1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Extending the Mathematical Model </a:t>
            </a:r>
            <a:endParaRPr lang="en-CA" sz="3600" spc="1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569C4C-84B8-F1BD-E8AD-8D5497DFAF00}"/>
              </a:ext>
            </a:extLst>
          </p:cNvPr>
          <p:cNvSpPr txBox="1"/>
          <p:nvPr/>
        </p:nvSpPr>
        <p:spPr>
          <a:xfrm>
            <a:off x="4720353" y="5990100"/>
            <a:ext cx="74047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spcBef>
                <a:spcPts val="1200"/>
              </a:spcBef>
              <a:spcAft>
                <a:spcPts val="1200"/>
              </a:spcAft>
            </a:pPr>
            <a:r>
              <a:rPr lang="en-US" sz="1400">
                <a:solidFill>
                  <a:schemeClr val="bg1"/>
                </a:solidFill>
              </a:rPr>
              <a:t>Demand for buses isn’t always predictable. By incorporating probability-based constraints, our model can handle fluctuations and unexpected surges more effectively.</a:t>
            </a:r>
            <a:endParaRPr lang="en-CA" sz="14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37FE03-1641-DB09-50EA-557DCA5F28CA}"/>
              </a:ext>
            </a:extLst>
          </p:cNvPr>
          <p:cNvSpPr txBox="1"/>
          <p:nvPr/>
        </p:nvSpPr>
        <p:spPr>
          <a:xfrm>
            <a:off x="5196773" y="5677304"/>
            <a:ext cx="6242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Factoring in Unpredictable Demand</a:t>
            </a:r>
            <a:endParaRPr lang="en-CA" sz="20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98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6" descr="Moving bus">
            <a:extLst>
              <a:ext uri="{FF2B5EF4-FFF2-40B4-BE49-F238E27FC236}">
                <a16:creationId xmlns:a16="http://schemas.microsoft.com/office/drawing/2014/main" id="{E03BC577-8E17-B69D-45B2-395E2E82414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5579" r="25579"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B1A91E-7D63-4E15-B7EA-0453BC15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0A32002-CC31-2B6D-7A5D-66EDF2761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9D6ED2-972A-D3E9-ADCE-6524C8278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A2C079B-ACC9-DEAE-AC26-314F15AA7581}"/>
              </a:ext>
            </a:extLst>
          </p:cNvPr>
          <p:cNvSpPr txBox="1"/>
          <p:nvPr/>
        </p:nvSpPr>
        <p:spPr>
          <a:xfrm>
            <a:off x="250600" y="633370"/>
            <a:ext cx="6096000" cy="592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3600" spc="1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What It’s </a:t>
            </a:r>
            <a:r>
              <a:rPr lang="en-US" sz="3600" spc="100">
                <a:latin typeface="+mj-lt"/>
                <a:ea typeface="+mj-ea"/>
                <a:cs typeface="+mj-cs"/>
              </a:rPr>
              <a:t>Optimizing</a:t>
            </a:r>
            <a:endParaRPr lang="en-CA" sz="3600" spc="100">
              <a:latin typeface="+mj-lt"/>
              <a:ea typeface="+mj-ea"/>
              <a:cs typeface="+mj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D295F2-22F5-F751-0EEC-C5A95308ABE5}"/>
              </a:ext>
            </a:extLst>
          </p:cNvPr>
          <p:cNvSpPr txBox="1"/>
          <p:nvPr/>
        </p:nvSpPr>
        <p:spPr>
          <a:xfrm>
            <a:off x="250600" y="1931852"/>
            <a:ext cx="7578602" cy="3700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x(</a:t>
            </a:r>
            <a:r>
              <a:rPr lang="en-US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/>
              <a:t>Number of trips made by Bus Type-I on route </a:t>
            </a:r>
            <a:r>
              <a:rPr lang="en-US">
                <a:solidFill>
                  <a:schemeClr val="tx2"/>
                </a:solidFill>
              </a:rPr>
              <a:t>(</a:t>
            </a:r>
            <a:r>
              <a:rPr lang="en-US" err="1">
                <a:solidFill>
                  <a:schemeClr val="tx2"/>
                </a:solidFill>
              </a:rPr>
              <a:t>i</a:t>
            </a:r>
            <a:r>
              <a:rPr lang="en-US">
                <a:solidFill>
                  <a:schemeClr val="tx2"/>
                </a:solidFill>
              </a:rPr>
              <a:t>) </a:t>
            </a:r>
            <a:r>
              <a:rPr lang="en-US"/>
              <a:t>during shift j</a:t>
            </a:r>
            <a:endParaRPr lang="en-CA"/>
          </a:p>
          <a:p>
            <a:pPr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y(</a:t>
            </a:r>
            <a:r>
              <a:rPr lang="en-US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/>
              <a:t>Number of trips made by Bus Type-II on route</a:t>
            </a:r>
            <a:r>
              <a:rPr lang="en-US">
                <a:solidFill>
                  <a:schemeClr val="tx2"/>
                </a:solidFill>
              </a:rPr>
              <a:t> (</a:t>
            </a:r>
            <a:r>
              <a:rPr lang="en-US" err="1">
                <a:solidFill>
                  <a:schemeClr val="tx2"/>
                </a:solidFill>
              </a:rPr>
              <a:t>i</a:t>
            </a:r>
            <a:r>
              <a:rPr lang="en-US">
                <a:solidFill>
                  <a:schemeClr val="tx2"/>
                </a:solidFill>
              </a:rPr>
              <a:t>) </a:t>
            </a:r>
            <a:r>
              <a:rPr lang="en-US"/>
              <a:t>during shift j</a:t>
            </a:r>
            <a:endParaRPr lang="en-CA"/>
          </a:p>
          <a:p>
            <a:pPr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lang="en-US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/>
              <a:t>Adjustment factor for real-time demand on route </a:t>
            </a:r>
            <a:r>
              <a:rPr lang="en-US">
                <a:solidFill>
                  <a:schemeClr val="tx2"/>
                </a:solidFill>
              </a:rPr>
              <a:t>(</a:t>
            </a:r>
            <a:r>
              <a:rPr lang="en-US" err="1">
                <a:solidFill>
                  <a:schemeClr val="tx2"/>
                </a:solidFill>
              </a:rPr>
              <a:t>i</a:t>
            </a:r>
            <a:r>
              <a:rPr lang="en-US">
                <a:solidFill>
                  <a:schemeClr val="tx2"/>
                </a:solidFill>
              </a:rPr>
              <a:t>) </a:t>
            </a:r>
            <a:r>
              <a:rPr lang="en-US"/>
              <a:t>during  shift j </a:t>
            </a:r>
            <a:endParaRPr lang="en-CA"/>
          </a:p>
          <a:p>
            <a:pPr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e(</a:t>
            </a:r>
            <a:r>
              <a:rPr lang="en-US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/>
              <a:t>CO2 emissions from buses on route (</a:t>
            </a:r>
            <a:r>
              <a:rPr lang="en-US" err="1"/>
              <a:t>i</a:t>
            </a:r>
            <a:r>
              <a:rPr lang="en-US"/>
              <a:t>) during shift (j)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04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CF99B-57A4-E6DB-05F1-D226A2451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erson's hand removing a ticket from a machine">
            <a:extLst>
              <a:ext uri="{FF2B5EF4-FFF2-40B4-BE49-F238E27FC236}">
                <a16:creationId xmlns:a16="http://schemas.microsoft.com/office/drawing/2014/main" id="{3AADCBB2-7346-9038-0737-7C2422FEC3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1629" r="21629"/>
          <a:stretch/>
        </p:blipFill>
        <p:spPr>
          <a:xfrm>
            <a:off x="0" y="-2235"/>
            <a:ext cx="5840730" cy="6862275"/>
          </a:xfr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04704C-5D7A-CDD2-5CE7-E0CC21A76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0B10FB4-8B0E-F66E-028E-BBB24BD93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AE370-D124-6B16-FDD2-6BA6C994FDAB}"/>
              </a:ext>
            </a:extLst>
          </p:cNvPr>
          <p:cNvSpPr txBox="1"/>
          <p:nvPr/>
        </p:nvSpPr>
        <p:spPr>
          <a:xfrm>
            <a:off x="5942330" y="1338861"/>
            <a:ext cx="5957570" cy="465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w: </a:t>
            </a:r>
            <a:r>
              <a:rPr lang="en-US" sz="2000">
                <a:solidFill>
                  <a:schemeClr val="bg1"/>
                </a:solidFill>
              </a:rPr>
              <a:t>Passenger waiting time on route </a:t>
            </a:r>
            <a:r>
              <a:rPr lang="en-US" sz="200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>
                <a:solidFill>
                  <a:schemeClr val="bg1"/>
                </a:solidFill>
              </a:rPr>
              <a:t>during shift </a:t>
            </a:r>
            <a:r>
              <a:rPr lang="en-US" sz="200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(j)</a:t>
            </a:r>
            <a:endParaRPr lang="en-CA" sz="2000">
              <a:solidFill>
                <a:schemeClr val="tx2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>
                <a:solidFill>
                  <a:schemeClr val="bg1"/>
                </a:solidFill>
              </a:rPr>
              <a:t>The model result states, "Total Type-I bus trips used: 4" and "Total Type-II bus trips used: 2304". If Type-I buses were still part of the fleet </a:t>
            </a:r>
            <a:r>
              <a:rPr lang="en-US" sz="2000">
                <a:solidFill>
                  <a:schemeClr val="tx2"/>
                </a:solidFill>
              </a:rPr>
              <a:t>(250 buses)</a:t>
            </a:r>
            <a:r>
              <a:rPr lang="en-US" sz="2000">
                <a:solidFill>
                  <a:schemeClr val="bg1"/>
                </a:solidFill>
              </a:rPr>
              <a:t>, why were they only used 4 times?</a:t>
            </a:r>
            <a:endParaRPr lang="en-CA" sz="20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000">
                <a:solidFill>
                  <a:schemeClr val="bg1"/>
                </a:solidFill>
              </a:rPr>
              <a:t>This suggests that Type-I buses are underutilized and could either be further reduced or removed entirely if they serve no purpose.</a:t>
            </a:r>
            <a:endParaRPr lang="en-CA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550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0A1C1-F6FE-B2CE-6356-78A6FCF55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E2739F4-86E9-C163-40A6-4C11EF06F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4D5BC4-BDDA-389E-BA44-D9337F8D066E}"/>
              </a:ext>
            </a:extLst>
          </p:cNvPr>
          <p:cNvSpPr/>
          <p:nvPr/>
        </p:nvSpPr>
        <p:spPr>
          <a:xfrm>
            <a:off x="-152400" y="-28321"/>
            <a:ext cx="12344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itle 22">
            <a:extLst>
              <a:ext uri="{FF2B5EF4-FFF2-40B4-BE49-F238E27FC236}">
                <a16:creationId xmlns:a16="http://schemas.microsoft.com/office/drawing/2014/main" id="{BD70CFF8-45B1-1796-ABC4-3972A9C98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3635"/>
            <a:ext cx="3952906" cy="730659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Conclusion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D2CD3-6F81-8A81-8123-FD3C28D8770D}"/>
              </a:ext>
            </a:extLst>
          </p:cNvPr>
          <p:cNvSpPr txBox="1"/>
          <p:nvPr/>
        </p:nvSpPr>
        <p:spPr>
          <a:xfrm>
            <a:off x="993774" y="1508036"/>
            <a:ext cx="10004425" cy="418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/>
              <a:t>These refinements make our model more, it makes it more responsive, efficient, and practical for real-world use. With real-time data integration, the model can adapt dynamically to passenger needs, reducing delays and optimizing routes. </a:t>
            </a:r>
          </a:p>
          <a:p>
            <a:pPr>
              <a:lnSpc>
                <a:spcPct val="150000"/>
              </a:lnSpc>
              <a:buClr>
                <a:schemeClr val="tx2"/>
              </a:buClr>
              <a:buSzPct val="100000"/>
            </a:pPr>
            <a:endParaRPr lang="en-US" sz="2000"/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000"/>
              <a:t>Beyond improving day-to-day transit efficiency, this model provides a strategic foundation for urban transportation planning. By balancing cost reduction with service quality, it ensures reliability for passengers while optimizing resource allocation for transit operators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687236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5F334-7A5C-0BC3-6FDC-112DB0927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33D77A-B517-6B50-4C64-B71FF9846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CABC26-7FB4-B8A3-8B41-DCAB14F9AE74}"/>
              </a:ext>
            </a:extLst>
          </p:cNvPr>
          <p:cNvSpPr/>
          <p:nvPr/>
        </p:nvSpPr>
        <p:spPr>
          <a:xfrm>
            <a:off x="-152400" y="0"/>
            <a:ext cx="12344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itle 22">
            <a:extLst>
              <a:ext uri="{FF2B5EF4-FFF2-40B4-BE49-F238E27FC236}">
                <a16:creationId xmlns:a16="http://schemas.microsoft.com/office/drawing/2014/main" id="{08F9FF9F-0F8E-561A-F4C3-DD3B0BBAB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3635"/>
            <a:ext cx="3952906" cy="730659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Reference 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80D30A-F258-F4AE-757D-CC9ECFC63BE9}"/>
              </a:ext>
            </a:extLst>
          </p:cNvPr>
          <p:cNvSpPr txBox="1"/>
          <p:nvPr/>
        </p:nvSpPr>
        <p:spPr>
          <a:xfrm>
            <a:off x="298450" y="1515168"/>
            <a:ext cx="1129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8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200"/>
              <a:t>Johnson, M., &amp; Lee, S. (2023). Lean thinking in public transportation: A case study on Takt</a:t>
            </a:r>
            <a:r>
              <a:rPr lang="en-CA" sz="1200"/>
              <a:t> </a:t>
            </a:r>
            <a:r>
              <a:rPr lang="en-US" sz="1200"/>
              <a:t>Time implementation. Journal of Transportation Efficiency, 12(3), 145-	160. </a:t>
            </a:r>
            <a:r>
              <a:rPr lang="en-US" sz="12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https://www.sciencedirect.com/science/article/pii/S0925527319301234</a:t>
            </a:r>
            <a:endParaRPr lang="en-CA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256E3-E7D3-F0D9-5BBB-835FF40E96F1}"/>
              </a:ext>
            </a:extLst>
          </p:cNvPr>
          <p:cNvSpPr txBox="1"/>
          <p:nvPr/>
        </p:nvSpPr>
        <p:spPr>
          <a:xfrm>
            <a:off x="298450" y="2285077"/>
            <a:ext cx="1129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buNone/>
              <a:defRPr sz="140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indent="-1714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Kumar, R., &amp; Singh, P. (2023). A study of customer satisfaction in public transportation system. International Journal of  Research in Engineering and Science, 11(5), 207 </a:t>
            </a:r>
            <a:r>
              <a:rPr lang="en-CA" sz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210. </a:t>
            </a:r>
            <a:r>
              <a:rPr lang="en-US" sz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https://www.ijres.org/papers/Volume-11/Issue-5/1105207210.pdf</a:t>
            </a:r>
            <a:r>
              <a:rPr lang="en-US" sz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CA" sz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B8059-8FC7-AE50-FA81-D2E503624008}"/>
              </a:ext>
            </a:extLst>
          </p:cNvPr>
          <p:cNvSpPr txBox="1"/>
          <p:nvPr/>
        </p:nvSpPr>
        <p:spPr>
          <a:xfrm>
            <a:off x="323850" y="3147921"/>
            <a:ext cx="11595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buNone/>
              <a:defRPr sz="140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indent="-1714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Smith, J., &amp; Brown, A. (2023). Resource allocation and strategy. Journal of Business </a:t>
            </a:r>
            <a:r>
              <a:rPr lang="en-US" sz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anagement</a:t>
            </a:r>
            <a:r>
              <a:rPr lang="en-US" sz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39(4), 567-589. </a:t>
            </a:r>
            <a:r>
              <a:rPr lang="en-US" sz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https://journals.sagepub.com/doi/pdf/10.1177/0149206317729738</a:t>
            </a:r>
            <a:endParaRPr lang="en-CA" sz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784245-8DB3-2F7E-8FC6-9051058B2DCB}"/>
              </a:ext>
            </a:extLst>
          </p:cNvPr>
          <p:cNvSpPr txBox="1"/>
          <p:nvPr/>
        </p:nvSpPr>
        <p:spPr>
          <a:xfrm>
            <a:off x="323850" y="4053556"/>
            <a:ext cx="11722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buNone/>
              <a:defRPr sz="140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indent="-1714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Zhang X, Lauber L, Liu H, Shi J, Xie M, Pan Y (2022) Travel time prediction of urban public transportation based on  detection of single routes. </a:t>
            </a:r>
            <a:r>
              <a:rPr lang="es-CO" sz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PLoS</a:t>
            </a:r>
            <a:r>
              <a:rPr lang="es-CO" sz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ONE 17(1): e0262535. https://doi.org/10.1371/journal.pone.02625</a:t>
            </a:r>
            <a:endParaRPr lang="en-CA" sz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0849C-85C3-4160-556D-040D59B71D42}"/>
              </a:ext>
            </a:extLst>
          </p:cNvPr>
          <p:cNvSpPr txBox="1"/>
          <p:nvPr/>
        </p:nvSpPr>
        <p:spPr>
          <a:xfrm>
            <a:off x="323850" y="4855915"/>
            <a:ext cx="11658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buNone/>
              <a:defRPr sz="140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indent="-1714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s-CO" sz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Zhang, Y., &amp; Liu, X. (2023). </a:t>
            </a:r>
            <a:r>
              <a:rPr lang="en-US" sz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Integrated public transport timetable synchronization and vehicle 	scheduling with demand assignment: A bi-objective bi-level model using deficit function 	approach. Journal of Transportation Research, 45(2), 123-145. </a:t>
            </a:r>
            <a:r>
              <a:rPr lang="en-US" sz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https://www.academia.edu/103745891/Integrated_public_transport_timetable_synchronization_and_vehicle_scheduling_with_demand_assignment </a:t>
            </a:r>
            <a:r>
              <a:rPr lang="en-US" sz="120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A_bi_objective_bi_level_model_using_deficit_function_approach</a:t>
            </a:r>
            <a:r>
              <a:rPr lang="en-US" sz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CA" sz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771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52219-785E-4657-C5F4-A53FEF2EB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8587" y="2674153"/>
            <a:ext cx="4786877" cy="1518315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A35CD3A-9896-7953-C82D-AAE87F6124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5789" b="5789"/>
          <a:stretch/>
        </p:blipFill>
        <p:spPr>
          <a:xfrm>
            <a:off x="-29499" y="-2236"/>
            <a:ext cx="6814124" cy="6871095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A8DFC8D-4AE6-170E-C27A-DA97EBD7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9704" y="0"/>
            <a:ext cx="2928883" cy="6871447"/>
            <a:chOff x="4059704" y="0"/>
            <a:chExt cx="2928883" cy="687144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966C9E-A9A2-BF8C-EDCB-B7F6AE51C425}"/>
                </a:ext>
              </a:extLst>
            </p:cNvPr>
            <p:cNvSpPr/>
            <p:nvPr/>
          </p:nvSpPr>
          <p:spPr>
            <a:xfrm rot="10800000">
              <a:off x="4443586" y="50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3BC35A-F255-48AA-48B8-D6561A6F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948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F88C39-60B8-7163-0602-9B68A9FC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BC786-DACF-D63D-553F-4EDB8E95A2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277" y="1990779"/>
            <a:ext cx="788639" cy="533400"/>
          </a:xfrm>
        </p:spPr>
        <p:txBody>
          <a:bodyPr/>
          <a:lstStyle/>
          <a:p>
            <a:r>
              <a:rPr lang="en-US"/>
              <a:t>o1.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B3C1A-3346-F617-2EC7-C16586CF19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5520" y="1927608"/>
            <a:ext cx="5885179" cy="533400"/>
          </a:xfrm>
        </p:spPr>
        <p:txBody>
          <a:bodyPr/>
          <a:lstStyle/>
          <a:p>
            <a:r>
              <a:rPr lang="en-US"/>
              <a:t>Introduction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880F1A-5BCC-F84F-3EED-7FA660DEB3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3277" y="2619335"/>
            <a:ext cx="788639" cy="533400"/>
          </a:xfrm>
        </p:spPr>
        <p:txBody>
          <a:bodyPr/>
          <a:lstStyle/>
          <a:p>
            <a:r>
              <a:rPr lang="en-US"/>
              <a:t>o2.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A9475A-A652-4BB2-F82D-18D978C397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8914" y="2619335"/>
            <a:ext cx="5885179" cy="533400"/>
          </a:xfrm>
        </p:spPr>
        <p:txBody>
          <a:bodyPr/>
          <a:lstStyle/>
          <a:p>
            <a:r>
              <a:rPr lang="en-US"/>
              <a:t>Problem Definition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A4606E-0589-2AE6-3A39-D84CDB248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77" y="3248209"/>
            <a:ext cx="788639" cy="533400"/>
          </a:xfrm>
        </p:spPr>
        <p:txBody>
          <a:bodyPr/>
          <a:lstStyle/>
          <a:p>
            <a:r>
              <a:rPr lang="en-US"/>
              <a:t>o3.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E5E134-360B-2943-34EC-C57477A8C8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8416" y="3223536"/>
            <a:ext cx="6624321" cy="533400"/>
          </a:xfrm>
        </p:spPr>
        <p:txBody>
          <a:bodyPr>
            <a:normAutofit/>
          </a:bodyPr>
          <a:lstStyle/>
          <a:p>
            <a:r>
              <a:rPr lang="en-US"/>
              <a:t> Review of the problem and Mathematical Modeling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E7CD20-3130-C2BD-2379-6EB766F556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277" y="3877083"/>
            <a:ext cx="788639" cy="533400"/>
          </a:xfrm>
        </p:spPr>
        <p:txBody>
          <a:bodyPr/>
          <a:lstStyle/>
          <a:p>
            <a:r>
              <a:rPr lang="en-US"/>
              <a:t>o4.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C7F6B17-F299-A158-A26D-47FCD7A197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9481" y="3890871"/>
            <a:ext cx="5885179" cy="533400"/>
          </a:xfrm>
        </p:spPr>
        <p:txBody>
          <a:bodyPr/>
          <a:lstStyle/>
          <a:p>
            <a:r>
              <a:rPr lang="en-US"/>
              <a:t>Model Formulation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C4E845-9A78-36A5-60F3-A22DFD938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3277" y="4505956"/>
            <a:ext cx="788639" cy="533400"/>
          </a:xfrm>
        </p:spPr>
        <p:txBody>
          <a:bodyPr/>
          <a:lstStyle/>
          <a:p>
            <a:r>
              <a:rPr lang="en-US"/>
              <a:t>o5.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5FE4BA-08C1-FBA0-844E-67EA006290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85521" y="4505956"/>
            <a:ext cx="5885179" cy="533400"/>
          </a:xfrm>
        </p:spPr>
        <p:txBody>
          <a:bodyPr/>
          <a:lstStyle/>
          <a:p>
            <a:r>
              <a:rPr lang="en-US"/>
              <a:t>Extending the Mathematical Model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B1A91E-7D63-4E15-B7EA-0453BC15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0A32002-CC31-2B6D-7A5D-66EDF2761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9D6ED2-972A-D3E9-ADCE-6524C8278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3" name="Picture Placeholder 5" descr="Empty train">
            <a:extLst>
              <a:ext uri="{FF2B5EF4-FFF2-40B4-BE49-F238E27FC236}">
                <a16:creationId xmlns:a16="http://schemas.microsoft.com/office/drawing/2014/main" id="{D862E06B-9F43-CD35-0205-6C2862AF648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l="24235" r="24235"/>
          <a:stretch/>
        </p:blipFill>
        <p:spPr>
          <a:xfrm flipH="1">
            <a:off x="6870699" y="1"/>
            <a:ext cx="5321297" cy="6884360"/>
          </a:xfr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42244A1-42BA-4F55-9435-00B6E8C5DACB}"/>
              </a:ext>
            </a:extLst>
          </p:cNvPr>
          <p:cNvSpPr txBox="1"/>
          <p:nvPr/>
        </p:nvSpPr>
        <p:spPr>
          <a:xfrm>
            <a:off x="382857" y="305519"/>
            <a:ext cx="82687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spc="100">
                <a:latin typeface="+mj-lt"/>
                <a:ea typeface="+mj-ea"/>
                <a:cs typeface="+mj-cs"/>
              </a:rPr>
              <a:t>Anbessa City Bus Service Enterprise (ACBSE)</a:t>
            </a:r>
            <a:endParaRPr lang="en-CA" sz="3600" spc="100">
              <a:latin typeface="+mj-lt"/>
              <a:ea typeface="+mj-ea"/>
              <a:cs typeface="+mj-cs"/>
            </a:endParaRP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A25AC877-631B-0442-6A5C-C929692E9F81}"/>
              </a:ext>
            </a:extLst>
          </p:cNvPr>
          <p:cNvSpPr txBox="1">
            <a:spLocks/>
          </p:cNvSpPr>
          <p:nvPr/>
        </p:nvSpPr>
        <p:spPr>
          <a:xfrm>
            <a:off x="190595" y="5181510"/>
            <a:ext cx="788639" cy="533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4400" b="0" kern="1200" spc="100" baseline="-25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o6.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8110DBC4-CE44-A33D-1925-C5D0C32F84D4}"/>
              </a:ext>
            </a:extLst>
          </p:cNvPr>
          <p:cNvSpPr txBox="1">
            <a:spLocks/>
          </p:cNvSpPr>
          <p:nvPr/>
        </p:nvSpPr>
        <p:spPr>
          <a:xfrm>
            <a:off x="958914" y="5152320"/>
            <a:ext cx="5885179" cy="533400"/>
          </a:xfrm>
          <a:prstGeom prst="rect">
            <a:avLst/>
          </a:prstGeom>
        </p:spPr>
        <p:txBody>
          <a:bodyPr vert="horz" lIns="0" tIns="4572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425597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13">
            <a:extLst>
              <a:ext uri="{FF2B5EF4-FFF2-40B4-BE49-F238E27FC236}">
                <a16:creationId xmlns:a16="http://schemas.microsoft.com/office/drawing/2014/main" id="{BA498B66-C42E-029B-6F9F-FF45F4C14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6085" y="2125014"/>
            <a:ext cx="4786877" cy="763899"/>
          </a:xfrm>
        </p:spPr>
        <p:txBody>
          <a:bodyPr>
            <a:normAutofit/>
          </a:bodyPr>
          <a:lstStyle/>
          <a:p>
            <a:r>
              <a:rPr lang="en-CA"/>
              <a:t>key public transport operator</a:t>
            </a:r>
            <a:endParaRPr lang="en-US"/>
          </a:p>
          <a:p>
            <a:endParaRPr lang="en-US"/>
          </a:p>
        </p:txBody>
      </p:sp>
      <p:pic>
        <p:nvPicPr>
          <p:cNvPr id="11" name="Picture Placeholder 10" descr="Person on bus">
            <a:extLst>
              <a:ext uri="{FF2B5EF4-FFF2-40B4-BE49-F238E27FC236}">
                <a16:creationId xmlns:a16="http://schemas.microsoft.com/office/drawing/2014/main" id="{8FB04EF3-CC57-2C94-49E0-6F49EAA521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1643" r="21643"/>
          <a:stretch/>
        </p:blipFill>
        <p:spPr>
          <a:xfrm>
            <a:off x="0" y="-2235"/>
            <a:ext cx="5840730" cy="6862275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B8BFA9-FBE9-EDA2-FBB1-C2B55CD7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6372" y="3196216"/>
            <a:ext cx="5046304" cy="3217283"/>
          </a:xfrm>
        </p:spPr>
        <p:txBody>
          <a:bodyPr>
            <a:normAutofit/>
          </a:bodyPr>
          <a:lstStyle/>
          <a:p>
            <a:r>
              <a:rPr lang="en-US" sz="2400"/>
              <a:t>It has 110 routes in this city, Ethiopia</a:t>
            </a:r>
          </a:p>
          <a:p>
            <a:r>
              <a:rPr lang="en-US" sz="2400">
                <a:solidFill>
                  <a:schemeClr val="bg1"/>
                </a:solidFill>
              </a:rPr>
              <a:t>faces many challenges that affect its operational efficiency</a:t>
            </a:r>
            <a:endParaRPr lang="en-CA" sz="2400">
              <a:solidFill>
                <a:schemeClr val="bg1"/>
              </a:solidFill>
            </a:endParaRPr>
          </a:p>
          <a:p>
            <a:r>
              <a:rPr lang="en-US" sz="2400"/>
              <a:t>+3.2 million residents in </a:t>
            </a:r>
            <a:r>
              <a:rPr lang="en-CA" sz="2400">
                <a:solidFill>
                  <a:schemeClr val="bg1"/>
                </a:solidFill>
              </a:rPr>
              <a:t>Addis Ababa</a:t>
            </a:r>
          </a:p>
          <a:p>
            <a:endParaRPr lang="en-US" sz="24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3E677C-B30B-9361-1557-EE90A7448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511001-6F2E-D16C-C5A6-4486407F6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4BE09-5584-EA30-CF42-2424997F8C51}"/>
              </a:ext>
            </a:extLst>
          </p:cNvPr>
          <p:cNvSpPr txBox="1"/>
          <p:nvPr/>
        </p:nvSpPr>
        <p:spPr>
          <a:xfrm>
            <a:off x="6234496" y="223682"/>
            <a:ext cx="56789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spc="1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Anbessa City Bus Service Enterprise (ACBSE)</a:t>
            </a:r>
            <a:endParaRPr lang="en-CA" sz="3600" spc="1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63479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7BDBE63-6F80-3C35-298E-38C8C9625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70CC1E-3C52-5E72-32E4-8AF4FAF21371}"/>
              </a:ext>
            </a:extLst>
          </p:cNvPr>
          <p:cNvSpPr/>
          <p:nvPr/>
        </p:nvSpPr>
        <p:spPr>
          <a:xfrm>
            <a:off x="-152400" y="-28321"/>
            <a:ext cx="12344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B65D6D-3D5B-040D-94AC-F072993864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23" y="514394"/>
            <a:ext cx="9780397" cy="63436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F838A7-F5CC-32A1-FC7D-036415AE69DD}"/>
              </a:ext>
            </a:extLst>
          </p:cNvPr>
          <p:cNvSpPr txBox="1"/>
          <p:nvPr/>
        </p:nvSpPr>
        <p:spPr>
          <a:xfrm>
            <a:off x="0" y="3039866"/>
            <a:ext cx="2616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Cause-and-Effect </a:t>
            </a:r>
            <a:r>
              <a:rPr lang="en-CA" i="1">
                <a:latin typeface="Times New Roman" panose="02020603050405020304" pitchFamily="18" charset="0"/>
              </a:rPr>
              <a:t>Ishikawa 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</a:t>
            </a:r>
            <a:endParaRPr lang="en-CA"/>
          </a:p>
        </p:txBody>
      </p:sp>
      <p:sp>
        <p:nvSpPr>
          <p:cNvPr id="21" name="Title 22">
            <a:extLst>
              <a:ext uri="{FF2B5EF4-FFF2-40B4-BE49-F238E27FC236}">
                <a16:creationId xmlns:a16="http://schemas.microsoft.com/office/drawing/2014/main" id="{AAC05F74-4F7E-6777-007B-1B75BAAEC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2400" y="28321"/>
            <a:ext cx="4638706" cy="730659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Problem </a:t>
            </a:r>
            <a:r>
              <a:rPr lang="en-US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1626001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D835925-3D21-0B99-9A6C-587FBAE43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95" y="957317"/>
            <a:ext cx="8237125" cy="701040"/>
          </a:xfrm>
        </p:spPr>
        <p:txBody>
          <a:bodyPr>
            <a:normAutofit fontScale="90000"/>
          </a:bodyPr>
          <a:lstStyle/>
          <a:p>
            <a:r>
              <a:rPr lang="en-CA">
                <a:solidFill>
                  <a:schemeClr val="accent1"/>
                </a:solidFill>
              </a:rPr>
              <a:t>Review of the Problem </a:t>
            </a:r>
            <a:r>
              <a:rPr lang="en-CA"/>
              <a:t>and Mathematical Modeling</a:t>
            </a:r>
            <a:br>
              <a:rPr lang="en-CA" sz="36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67690BC-58BE-BD46-38A4-61EC504EA8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2672" y="1307837"/>
            <a:ext cx="7695377" cy="3043238"/>
          </a:xfrm>
        </p:spPr>
        <p:txBody>
          <a:bodyPr>
            <a:normAutofit fontScale="70000" lnSpcReduction="20000"/>
          </a:bodyPr>
          <a:lstStyle/>
          <a:p>
            <a:pPr lvl="1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400"/>
              <a:t>Addresses the inefficiencies in ACBSE's scheduling system by developing an LP model to optimize bus assignments across 93 routes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400"/>
              <a:t>Bus Type-I (30 seats, total capacity of 60 passengers) with a fleet of 600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400"/>
              <a:t>Bus Type-II (45 seats, total capacity of 90 passengers) with a fleet of 90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400"/>
              <a:t>The model was solved using GAMS, and the results showed significant improvements:</a:t>
            </a:r>
          </a:p>
          <a:p>
            <a:endParaRPr lang="en-US"/>
          </a:p>
        </p:txBody>
      </p:sp>
      <p:pic>
        <p:nvPicPr>
          <p:cNvPr id="19" name="Picture Placeholder 18" descr="Interior of empty bus">
            <a:extLst>
              <a:ext uri="{FF2B5EF4-FFF2-40B4-BE49-F238E27FC236}">
                <a16:creationId xmlns:a16="http://schemas.microsoft.com/office/drawing/2014/main" id="{52D45C27-4F4D-5A89-8C52-CB8FC47BCEF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5547" r="25547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7466B0-B69A-FEBF-B8E0-FDA9AEAC7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756CFB8-E805-3CF9-61D2-C02341EC7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6053-DF7F-7AFE-4D23-78CFF34D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01A12-8B2C-60A9-36BC-32E8D587DC19}"/>
              </a:ext>
            </a:extLst>
          </p:cNvPr>
          <p:cNvSpPr txBox="1"/>
          <p:nvPr/>
        </p:nvSpPr>
        <p:spPr>
          <a:xfrm>
            <a:off x="839489" y="4029924"/>
            <a:ext cx="6301456" cy="262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Clr>
                <a:srgbClr val="FFC000"/>
              </a:buClr>
              <a:buFont typeface="Times New Roman" panose="02020603050405020304" pitchFamily="18" charset="0"/>
              <a:buAutoNum type="arabicPeriod"/>
            </a:pPr>
            <a:r>
              <a:rPr lang="en-US" sz="1700"/>
              <a:t>Bus utilization increased from 64.26% to 66.33%.</a:t>
            </a:r>
            <a:endParaRPr lang="en-CA" sz="1700"/>
          </a:p>
          <a:p>
            <a:pPr marL="342900" lvl="0" indent="-342900">
              <a:lnSpc>
                <a:spcPct val="200000"/>
              </a:lnSpc>
              <a:buClr>
                <a:srgbClr val="FFC000"/>
              </a:buClr>
              <a:buFont typeface="Times New Roman" panose="02020603050405020304" pitchFamily="18" charset="0"/>
              <a:buAutoNum type="arabicPeriod"/>
            </a:pPr>
            <a:r>
              <a:rPr lang="en-US" sz="1700"/>
              <a:t>Operating costs decreased by 13.74% (from 1,101,283.68 ETB to 949,991.49 ETB).</a:t>
            </a:r>
            <a:endParaRPr lang="en-CA" sz="1700"/>
          </a:p>
          <a:p>
            <a:pPr marL="342900" indent="-342900">
              <a:lnSpc>
                <a:spcPct val="200000"/>
              </a:lnSpc>
              <a:buClr>
                <a:srgbClr val="FFC000"/>
              </a:buClr>
              <a:buFont typeface="Times New Roman" panose="02020603050405020304" pitchFamily="18" charset="0"/>
              <a:buAutoNum type="arabicPeriod"/>
            </a:pPr>
            <a:r>
              <a:rPr lang="en-US" sz="1700"/>
              <a:t>Total distance covered reduced by 10.13% (from 78,964 km to 70,964 km).</a:t>
            </a:r>
            <a:endParaRPr lang="en-CA" sz="1700"/>
          </a:p>
        </p:txBody>
      </p:sp>
    </p:spTree>
    <p:extLst>
      <p:ext uri="{BB962C8B-B14F-4D97-AF65-F5344CB8AC3E}">
        <p14:creationId xmlns:p14="http://schemas.microsoft.com/office/powerpoint/2010/main" val="311328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0F2054-FE7E-B49A-E17F-5DE1864D8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66059"/>
            <a:ext cx="8890000" cy="1298360"/>
          </a:xfrm>
        </p:spPr>
        <p:txBody>
          <a:bodyPr/>
          <a:lstStyle/>
          <a:p>
            <a:r>
              <a:rPr lang="en-CA">
                <a:solidFill>
                  <a:schemeClr val="accent1"/>
                </a:solidFill>
              </a:rPr>
              <a:t>Review of the Problem </a:t>
            </a:r>
            <a:r>
              <a:rPr lang="en-CA"/>
              <a:t>and Mathematical Modeling</a:t>
            </a:r>
            <a:endParaRPr lang="en-US"/>
          </a:p>
        </p:txBody>
      </p:sp>
      <p:pic>
        <p:nvPicPr>
          <p:cNvPr id="7" name="Picture Placeholder 18" descr="Man on public transport, wearing shirt, jacket, and glasses, seated with bag in lap, holding and reading cellphone">
            <a:extLst>
              <a:ext uri="{FF2B5EF4-FFF2-40B4-BE49-F238E27FC236}">
                <a16:creationId xmlns:a16="http://schemas.microsoft.com/office/drawing/2014/main" id="{137F878B-E773-04A9-23BB-A6DF6A69B98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5577" r="25577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68C54-1820-3B00-1C96-88D7349FD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1EF105-497F-4EFD-8E5D-D4573ED81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F08D551-B30D-FCB1-C8B2-0160EC530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5AA2D64-53A7-BC77-FBA2-EC723D31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947FDBB-0172-78DC-8381-F0B6BEEF2EBA}"/>
              </a:ext>
            </a:extLst>
          </p:cNvPr>
          <p:cNvSpPr/>
          <p:nvPr/>
        </p:nvSpPr>
        <p:spPr>
          <a:xfrm>
            <a:off x="0" y="4978400"/>
            <a:ext cx="6858000" cy="1677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7C8AD-355C-5C0E-B4E9-0022767E6147}"/>
              </a:ext>
            </a:extLst>
          </p:cNvPr>
          <p:cNvSpPr txBox="1"/>
          <p:nvPr/>
        </p:nvSpPr>
        <p:spPr>
          <a:xfrm>
            <a:off x="270504" y="1862357"/>
            <a:ext cx="7102460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/>
              <a:t>The previous study assigned a larger fleet to Type-I buses (600 units) and a smaller fleet to Type-II buses (90 units)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/>
              <a:t>Type-II buses have a higher capacity (90 passengers vs. 60 passengers)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/>
              <a:t>It has restructured the fleet by increasing Type-II buses and decreasing Type-I buses.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/>
              <a:t>This model optimizes the assignment of buses across 93 routes and 4 shifts, ensuring demand is met while minimizing operational costs and trip redundancy.</a:t>
            </a:r>
            <a:endParaRPr lang="en-CA"/>
          </a:p>
          <a:p>
            <a:pPr>
              <a:lnSpc>
                <a:spcPct val="150000"/>
              </a:lnSpc>
              <a:buClr>
                <a:srgbClr val="FFC000"/>
              </a:buClr>
            </a:pPr>
            <a:endParaRPr lang="en-CA" sz="18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C000"/>
              </a:buClr>
            </a:pPr>
            <a:endParaRPr lang="en-CA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217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CCD53A-3321-FDB9-CA50-70544F935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068" y="211013"/>
            <a:ext cx="4605489" cy="906587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Model </a:t>
            </a:r>
            <a:r>
              <a:rPr lang="en-US"/>
              <a:t>Formulation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BD71C-DCE9-9855-DCBE-675F20E946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8777" y="1894375"/>
            <a:ext cx="2847975" cy="3390899"/>
          </a:xfrm>
        </p:spPr>
        <p:txBody>
          <a:bodyPr>
            <a:normAutofit/>
          </a:bodyPr>
          <a:lstStyle/>
          <a:p>
            <a:pPr marL="914400" algn="ctr">
              <a:lnSpc>
                <a:spcPct val="200000"/>
              </a:lnSpc>
              <a:spcAft>
                <a:spcPts val="800"/>
              </a:spcAft>
            </a:pPr>
            <a:endParaRPr lang="en-US" i="1">
              <a:solidFill>
                <a:srgbClr val="000000"/>
              </a:solidFill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algn="ctr">
              <a:lnSpc>
                <a:spcPct val="200000"/>
              </a:lnSpc>
              <a:spcAft>
                <a:spcPts val="800"/>
              </a:spcAft>
            </a:pPr>
            <a:endParaRPr lang="en-US" sz="1800" i="1">
              <a:solidFill>
                <a:srgbClr val="000000"/>
              </a:solidFill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Picture Placeholder 50" descr="Abacus">
            <a:extLst>
              <a:ext uri="{FF2B5EF4-FFF2-40B4-BE49-F238E27FC236}">
                <a16:creationId xmlns:a16="http://schemas.microsoft.com/office/drawing/2014/main" id="{F1A5F630-1971-68D5-BEDA-6FC11471C8E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502" b="4502"/>
          <a:stretch/>
        </p:blipFill>
        <p:spPr>
          <a:xfrm>
            <a:off x="1249843" y="2908208"/>
            <a:ext cx="1005840" cy="914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2063B1-AD32-CF53-B792-70C1B67D5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33530" y="18496"/>
            <a:ext cx="5643449" cy="893763"/>
          </a:xfrm>
        </p:spPr>
        <p:txBody>
          <a:bodyPr/>
          <a:lstStyle/>
          <a:p>
            <a:pPr marL="342900" lvl="0" indent="-342900">
              <a:lnSpc>
                <a:spcPct val="200000"/>
              </a:lnSpc>
              <a:buFont typeface="Times New Roman" panose="02020603050405020304" pitchFamily="18" charset="0"/>
              <a:buAutoNum type="alphaLcPeriod"/>
            </a:pPr>
            <a:r>
              <a:rPr lang="en-US" i="1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xij</a:t>
            </a:r>
            <a:r>
              <a:rPr lang="en-US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Number of trips by Bus Type-I on route iii during shift j.</a:t>
            </a:r>
            <a:endParaRPr lang="en-CA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Times New Roman" panose="02020603050405020304" pitchFamily="18" charset="0"/>
              <a:buAutoNum type="alphaLcPeriod"/>
            </a:pPr>
            <a:r>
              <a:rPr lang="en-US" i="1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yij</a:t>
            </a:r>
            <a:r>
              <a:rPr lang="en-US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Number of trips by Bus Type-II on route iii during shift j.</a:t>
            </a:r>
            <a:endParaRPr lang="en-CA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AC814C-D211-009A-190F-549B7A0D63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3349" y="1871119"/>
            <a:ext cx="4391308" cy="3390899"/>
          </a:xfrm>
        </p:spPr>
        <p:txBody>
          <a:bodyPr/>
          <a:lstStyle/>
          <a:p>
            <a:r>
              <a:rPr lang="en-CA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cs typeface="Times New Roman" panose="02020603050405020304" pitchFamily="18" charset="0"/>
              </a:rPr>
              <a:t>Fleet Size Constraints</a:t>
            </a:r>
            <a:endParaRPr lang="en-CA" sz="2000">
              <a:cs typeface="Times New Roman" panose="02020603050405020304" pitchFamily="18" charset="0"/>
            </a:endParaRPr>
          </a:p>
          <a:p>
            <a:endParaRPr lang="en-US"/>
          </a:p>
        </p:txBody>
      </p:sp>
      <p:pic>
        <p:nvPicPr>
          <p:cNvPr id="53" name="Picture Placeholder 52" descr="3d Glasses">
            <a:extLst>
              <a:ext uri="{FF2B5EF4-FFF2-40B4-BE49-F238E27FC236}">
                <a16:creationId xmlns:a16="http://schemas.microsoft.com/office/drawing/2014/main" id="{6D152620-03B9-AECD-503A-E23309285EA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74" b="4574"/>
          <a:stretch/>
        </p:blipFill>
        <p:spPr>
          <a:xfrm>
            <a:off x="10574059" y="5619870"/>
            <a:ext cx="1005840" cy="9144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ABB0AEFB-9FA8-4379-DA69-49759E72608E}"/>
                  </a:ext>
                </a:extLst>
              </p:cNvPr>
              <p:cNvSpPr>
                <a:spLocks noGrp="1"/>
              </p:cNvSpPr>
              <p:nvPr>
                <p:ph type="body" sz="quarter" idx="21"/>
              </p:nvPr>
            </p:nvSpPr>
            <p:spPr>
              <a:xfrm>
                <a:off x="3436399" y="3746443"/>
                <a:ext cx="4391308" cy="1261071"/>
              </a:xfrm>
            </p:spPr>
            <p:txBody>
              <a:bodyPr/>
              <a:lstStyle/>
              <a:p>
                <a:pPr lvl="0" algn="ctr">
                  <a:spcBef>
                    <a:spcPts val="1100"/>
                  </a:spcBef>
                  <a:spcAft>
                    <a:spcPts val="1100"/>
                  </a:spcAft>
                </a:pPr>
                <a:r>
                  <a:rPr lang="en-US" sz="18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Type-I: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93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CA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𝑥𝑖𝑗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8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8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250 * (4*4)</a:t>
                </a:r>
              </a:p>
              <a:p>
                <a:pPr>
                  <a:spcBef>
                    <a:spcPts val="1100"/>
                  </a:spcBef>
                  <a:spcAft>
                    <a:spcPts val="1100"/>
                  </a:spcAft>
                </a:pPr>
                <a:r>
                  <a:rPr lang="en-US" sz="18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Type-II: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93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CA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𝑦𝑖𝑗</m:t>
                            </m:r>
                          </m:e>
                        </m:nary>
                      </m:e>
                    </m:nary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 ≤ 300 </m:t>
                    </m:r>
                  </m:oMath>
                </a14:m>
                <a:r>
                  <a:rPr lang="en-US" sz="18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* (4*4)</a:t>
                </a:r>
                <a:endParaRPr lang="en-CA" sz="180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algn="ctr">
                  <a:lnSpc>
                    <a:spcPct val="200000"/>
                  </a:lnSpc>
                  <a:spcBef>
                    <a:spcPts val="1100"/>
                  </a:spcBef>
                  <a:spcAft>
                    <a:spcPts val="1100"/>
                  </a:spcAft>
                  <a:buFont typeface="+mj-lt"/>
                  <a:buAutoNum type="romanLcPeriod"/>
                </a:pPr>
                <a:endParaRPr lang="en-CA" sz="180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ABB0AEFB-9FA8-4379-DA69-49759E7260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1"/>
              </p:nvPr>
            </p:nvSpPr>
            <p:spPr>
              <a:xfrm>
                <a:off x="3436399" y="3746443"/>
                <a:ext cx="4391308" cy="1261071"/>
              </a:xfrm>
              <a:blipFill>
                <a:blip r:embed="rId6"/>
                <a:stretch>
                  <a:fillRect t="-33981" b="-3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8455C-CEA2-F7C8-E898-97C86849DC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24695" y="1931624"/>
            <a:ext cx="4109746" cy="3353650"/>
          </a:xfrm>
        </p:spPr>
        <p:txBody>
          <a:bodyPr>
            <a:normAutofit/>
          </a:bodyPr>
          <a:lstStyle/>
          <a:p>
            <a:r>
              <a:rPr lang="en-US" sz="2000"/>
              <a:t>Minimum Trips Constraints</a:t>
            </a:r>
          </a:p>
        </p:txBody>
      </p:sp>
      <p:pic>
        <p:nvPicPr>
          <p:cNvPr id="55" name="Picture Placeholder 54" descr="Circuit">
            <a:extLst>
              <a:ext uri="{FF2B5EF4-FFF2-40B4-BE49-F238E27FC236}">
                <a16:creationId xmlns:a16="http://schemas.microsoft.com/office/drawing/2014/main" id="{415585AE-96E0-81D6-0A31-2A13ECB7680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502" b="4502"/>
          <a:stretch/>
        </p:blipFill>
        <p:spPr>
          <a:xfrm>
            <a:off x="5227627" y="2826793"/>
            <a:ext cx="1005840" cy="9144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BE65BC-1005-A351-FC34-24AD6738F05B}"/>
                  </a:ext>
                </a:extLst>
              </p:cNvPr>
              <p:cNvSpPr txBox="1"/>
              <p:nvPr/>
            </p:nvSpPr>
            <p:spPr>
              <a:xfrm>
                <a:off x="2737410" y="1062015"/>
                <a:ext cx="6096000" cy="659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fr-CA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min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fr-C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fr-C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93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CA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fr-CA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CA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  <m:e>
                            <m:d>
                              <m:dPr>
                                <m:ctrlPr>
                                  <a:rPr lang="en-CA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𝑥𝑖𝑗</m:t>
                                </m:r>
                                <m:r>
                                  <a:rPr lang="fr-CA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𝑦𝑖𝑗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CA" sz="180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BE65BC-1005-A351-FC34-24AD6738F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410" y="1062015"/>
                <a:ext cx="6096000" cy="659348"/>
              </a:xfrm>
              <a:prstGeom prst="rect">
                <a:avLst/>
              </a:prstGeom>
              <a:blipFill>
                <a:blip r:embed="rId9"/>
                <a:stretch>
                  <a:fillRect t="-27778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75F051-BA2D-B99F-1EFC-FD17EB2E3843}"/>
                  </a:ext>
                </a:extLst>
              </p:cNvPr>
              <p:cNvSpPr txBox="1"/>
              <p:nvPr/>
            </p:nvSpPr>
            <p:spPr>
              <a:xfrm>
                <a:off x="57559" y="4062258"/>
                <a:ext cx="33557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60</m:t>
                      </m:r>
                      <m:r>
                        <a:rPr lang="en-US" sz="1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𝑥𝑖𝑗</m:t>
                      </m:r>
                      <m:r>
                        <a:rPr lang="en-US" sz="1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+90</m:t>
                      </m:r>
                      <m:r>
                        <a:rPr lang="en-US" sz="1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𝑦𝑖𝑗</m:t>
                      </m:r>
                      <m:r>
                        <a:rPr lang="en-US" sz="1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 ≥ </m:t>
                      </m:r>
                      <m:r>
                        <a:rPr lang="en-US" sz="1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𝐷𝑖𝑗</m:t>
                      </m:r>
                      <m:r>
                        <a:rPr lang="en-US" sz="1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 ∀ </m:t>
                      </m:r>
                      <m:r>
                        <a:rPr lang="en-US" sz="1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1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sz="1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CA" sz="180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CA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75F051-BA2D-B99F-1EFC-FD17EB2E3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9" y="4062258"/>
                <a:ext cx="3355790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C3EF5EA-B56F-E16E-A8E6-122E7FA26D14}"/>
              </a:ext>
            </a:extLst>
          </p:cNvPr>
          <p:cNvSpPr txBox="1"/>
          <p:nvPr/>
        </p:nvSpPr>
        <p:spPr>
          <a:xfrm>
            <a:off x="474272" y="2008744"/>
            <a:ext cx="2556983" cy="623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Aft>
                <a:spcPts val="800"/>
              </a:spcAft>
            </a:pPr>
            <a:r>
              <a:rPr lang="en-US" sz="200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Demand Satisfaction</a:t>
            </a:r>
            <a:endParaRPr lang="en-CA" sz="2000">
              <a:solidFill>
                <a:schemeClr val="tx2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E30D82-6C77-6ADA-5189-FA95371E7FA9}"/>
                  </a:ext>
                </a:extLst>
              </p:cNvPr>
              <p:cNvSpPr txBox="1"/>
              <p:nvPr/>
            </p:nvSpPr>
            <p:spPr>
              <a:xfrm>
                <a:off x="8380893" y="2681691"/>
                <a:ext cx="3533775" cy="591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20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93</m:t>
                        </m:r>
                      </m:sup>
                      <m:e/>
                    </m:nary>
                  </m:oMath>
                </a14:m>
                <a:r>
                  <a:rPr lang="en-US" sz="18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800" i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200" i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i1</a:t>
                </a:r>
                <a:r>
                  <a:rPr lang="en-US" sz="12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US" sz="1600" i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1200" i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i1</a:t>
                </a:r>
                <a:r>
                  <a:rPr lang="en-US" sz="16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en-US" sz="16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25</a:t>
                </a:r>
                <a:endParaRPr lang="en-CA" sz="180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E30D82-6C77-6ADA-5189-FA95371E7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893" y="2681691"/>
                <a:ext cx="3533775" cy="591252"/>
              </a:xfrm>
              <a:prstGeom prst="rect">
                <a:avLst/>
              </a:prstGeom>
              <a:blipFill>
                <a:blip r:embed="rId11"/>
                <a:stretch>
                  <a:fillRect t="-37113" b="-116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4B1616-2234-51FE-09BF-5DA6C648A205}"/>
                  </a:ext>
                </a:extLst>
              </p:cNvPr>
              <p:cNvSpPr txBox="1"/>
              <p:nvPr/>
            </p:nvSpPr>
            <p:spPr>
              <a:xfrm>
                <a:off x="8970915" y="3175498"/>
                <a:ext cx="2353729" cy="591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20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93</m:t>
                        </m:r>
                      </m:sup>
                      <m:e/>
                    </m:nary>
                  </m:oMath>
                </a14:m>
                <a:r>
                  <a:rPr lang="en-US" sz="18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800" i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200" i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i2</a:t>
                </a:r>
                <a:r>
                  <a:rPr lang="en-US" sz="12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US" sz="1600" i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1200" i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i2</a:t>
                </a:r>
                <a:r>
                  <a:rPr lang="en-US" sz="16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en-US" sz="16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15</a:t>
                </a:r>
                <a:endParaRPr lang="en-CA" sz="180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4B1616-2234-51FE-09BF-5DA6C648A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915" y="3175498"/>
                <a:ext cx="2353729" cy="591252"/>
              </a:xfrm>
              <a:prstGeom prst="rect">
                <a:avLst/>
              </a:prstGeom>
              <a:blipFill>
                <a:blip r:embed="rId12"/>
                <a:stretch>
                  <a:fillRect l="-8808" t="-37113" b="-116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7520CC-AB8E-C505-B258-841FADB1C917}"/>
                  </a:ext>
                </a:extLst>
              </p:cNvPr>
              <p:cNvSpPr txBox="1"/>
              <p:nvPr/>
            </p:nvSpPr>
            <p:spPr>
              <a:xfrm>
                <a:off x="9098650" y="3693465"/>
                <a:ext cx="2154190" cy="591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20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93</m:t>
                        </m:r>
                      </m:sup>
                      <m:e/>
                    </m:nary>
                  </m:oMath>
                </a14:m>
                <a:r>
                  <a:rPr lang="en-US" sz="18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800" i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200" i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i3</a:t>
                </a:r>
                <a:r>
                  <a:rPr lang="en-US" sz="12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US" sz="1600" i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1200" i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i3</a:t>
                </a:r>
                <a:r>
                  <a:rPr lang="en-US" sz="16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en-US" sz="16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20</a:t>
                </a:r>
                <a:endParaRPr lang="en-CA" sz="180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7520CC-AB8E-C505-B258-841FADB1C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650" y="3693465"/>
                <a:ext cx="2154190" cy="591252"/>
              </a:xfrm>
              <a:prstGeom prst="rect">
                <a:avLst/>
              </a:prstGeom>
              <a:blipFill>
                <a:blip r:embed="rId13"/>
                <a:stretch>
                  <a:fillRect l="-15581" t="-37113" r="-1133" b="-116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4A3318-C9F7-A99D-98A8-8D8D47790F63}"/>
                  </a:ext>
                </a:extLst>
              </p:cNvPr>
              <p:cNvSpPr txBox="1"/>
              <p:nvPr/>
            </p:nvSpPr>
            <p:spPr>
              <a:xfrm>
                <a:off x="8779966" y="4187272"/>
                <a:ext cx="2799293" cy="591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20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93</m:t>
                        </m:r>
                      </m:sup>
                      <m:e/>
                    </m:nary>
                  </m:oMath>
                </a14:m>
                <a:r>
                  <a:rPr lang="en-US" sz="18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800" i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200" i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i4</a:t>
                </a:r>
                <a:r>
                  <a:rPr lang="en-US" sz="12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US" sz="1600" i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1200" i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i4</a:t>
                </a:r>
                <a:r>
                  <a:rPr lang="en-US" sz="16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en-US" sz="16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10</a:t>
                </a:r>
                <a:endParaRPr lang="en-CA" sz="180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4A3318-C9F7-A99D-98A8-8D8D47790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966" y="4187272"/>
                <a:ext cx="2799293" cy="591252"/>
              </a:xfrm>
              <a:prstGeom prst="rect">
                <a:avLst/>
              </a:prstGeom>
              <a:blipFill>
                <a:blip r:embed="rId14"/>
                <a:stretch>
                  <a:fillRect l="-218" t="-37113" b="-116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0DB5A97F-22C8-C0FD-5632-677F0690F418}"/>
              </a:ext>
            </a:extLst>
          </p:cNvPr>
          <p:cNvSpPr txBox="1"/>
          <p:nvPr/>
        </p:nvSpPr>
        <p:spPr>
          <a:xfrm>
            <a:off x="474272" y="797415"/>
            <a:ext cx="19133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Constraints</a:t>
            </a:r>
            <a:endParaRPr lang="en-CA" sz="2000"/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58976F68-6069-BBF6-772C-97AA4CD1D556}"/>
              </a:ext>
            </a:extLst>
          </p:cNvPr>
          <p:cNvSpPr txBox="1">
            <a:spLocks/>
          </p:cNvSpPr>
          <p:nvPr/>
        </p:nvSpPr>
        <p:spPr>
          <a:xfrm>
            <a:off x="328777" y="5386874"/>
            <a:ext cx="4763923" cy="13803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vert="horz" lIns="0" tIns="27432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626683D-DECA-2E6C-5527-0155B68D88E5}"/>
                  </a:ext>
                </a:extLst>
              </p:cNvPr>
              <p:cNvSpPr txBox="1"/>
              <p:nvPr/>
            </p:nvSpPr>
            <p:spPr>
              <a:xfrm>
                <a:off x="930120" y="5827732"/>
                <a:ext cx="3614583" cy="465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18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Type-1: </a:t>
                </a:r>
                <a:r>
                  <a:rPr lang="en-US" sz="1800" i="1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600" i="1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ij</a:t>
                </a:r>
                <a:r>
                  <a:rPr lang="en-US" sz="1600" i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8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250 * </a:t>
                </a:r>
                <a:r>
                  <a:rPr lang="en-US" sz="1800" i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600" i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en-US" sz="18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* 4</a:t>
                </a:r>
                <a:endParaRPr lang="en-CA"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626683D-DECA-2E6C-5527-0155B68D8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20" y="5827732"/>
                <a:ext cx="3614583" cy="465705"/>
              </a:xfrm>
              <a:prstGeom prst="rect">
                <a:avLst/>
              </a:prstGeom>
              <a:blipFill>
                <a:blip r:embed="rId1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423B3FF-697D-0F32-EE3D-A4CD62578230}"/>
              </a:ext>
            </a:extLst>
          </p:cNvPr>
          <p:cNvSpPr txBox="1"/>
          <p:nvPr/>
        </p:nvSpPr>
        <p:spPr>
          <a:xfrm>
            <a:off x="1255662" y="6201339"/>
            <a:ext cx="2963497" cy="465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Type-II: </a:t>
            </a:r>
            <a:r>
              <a:rPr lang="en-US" sz="1800" i="1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i="1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sz="16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≤ </a:t>
            </a: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300 * Pi * 4</a:t>
            </a:r>
            <a:endParaRPr lang="en-CA" sz="18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6F94AB-EC9F-E916-4E97-9DD0CB7633B5}"/>
              </a:ext>
            </a:extLst>
          </p:cNvPr>
          <p:cNvSpPr txBox="1"/>
          <p:nvPr/>
        </p:nvSpPr>
        <p:spPr>
          <a:xfrm>
            <a:off x="1335581" y="5342724"/>
            <a:ext cx="2750314" cy="623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Aft>
                <a:spcPts val="800"/>
              </a:spcAft>
            </a:pPr>
            <a:r>
              <a:rPr lang="en-US" sz="200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Trip Limit Constraints  </a:t>
            </a:r>
            <a:endParaRPr lang="en-CA" sz="2000">
              <a:solidFill>
                <a:schemeClr val="tx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E38E35B5-2B95-B5B9-9B10-2CE221BC9D34}"/>
              </a:ext>
            </a:extLst>
          </p:cNvPr>
          <p:cNvSpPr txBox="1">
            <a:spLocks/>
          </p:cNvSpPr>
          <p:nvPr/>
        </p:nvSpPr>
        <p:spPr>
          <a:xfrm>
            <a:off x="5228722" y="5388865"/>
            <a:ext cx="3152171" cy="13803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vert="horz" lIns="0" tIns="27432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86F83D-A559-1242-B5C9-094A723CA340}"/>
              </a:ext>
            </a:extLst>
          </p:cNvPr>
          <p:cNvSpPr txBox="1"/>
          <p:nvPr/>
        </p:nvSpPr>
        <p:spPr>
          <a:xfrm>
            <a:off x="6233467" y="6028673"/>
            <a:ext cx="11960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1800" i="1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ij</a:t>
            </a:r>
            <a:r>
              <a:rPr lang="en-US" sz="20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20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800" i="1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ij</a:t>
            </a:r>
            <a:r>
              <a:rPr lang="en-US" sz="20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≥ </a:t>
            </a:r>
            <a:r>
              <a:rPr lang="en-US" sz="20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endParaRPr lang="en-C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C8143B-4321-50EC-1DF8-AF1944AB213C}"/>
              </a:ext>
            </a:extLst>
          </p:cNvPr>
          <p:cNvSpPr txBox="1"/>
          <p:nvPr/>
        </p:nvSpPr>
        <p:spPr>
          <a:xfrm>
            <a:off x="5780593" y="5576182"/>
            <a:ext cx="21017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Non-Negativity</a:t>
            </a:r>
            <a:endParaRPr lang="en-CA" sz="2000">
              <a:solidFill>
                <a:schemeClr val="tx2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03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459D74B-F292-7D22-F0B3-E8838164A5E2}"/>
              </a:ext>
            </a:extLst>
          </p:cNvPr>
          <p:cNvSpPr txBox="1"/>
          <p:nvPr/>
        </p:nvSpPr>
        <p:spPr>
          <a:xfrm>
            <a:off x="1051652" y="102699"/>
            <a:ext cx="10841581" cy="1049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3600" spc="-5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Implementation</a:t>
            </a:r>
            <a:r>
              <a:rPr lang="en-US" sz="3600" spc="-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using Python and Google OR-Tools</a:t>
            </a:r>
            <a:endParaRPr lang="en-CA" sz="3600" spc="-5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C40DAE81-5407-773E-3A42-1B34F01FD12D}"/>
              </a:ext>
            </a:extLst>
          </p:cNvPr>
          <p:cNvSpPr txBox="1">
            <a:spLocks/>
          </p:cNvSpPr>
          <p:nvPr/>
        </p:nvSpPr>
        <p:spPr>
          <a:xfrm>
            <a:off x="1298293" y="1894376"/>
            <a:ext cx="2810220" cy="3390899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txBody>
          <a:bodyPr vert="horz" lIns="0" tIns="27432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E1A425-9F84-9E0F-17AD-7DC2E7EBB9A6}"/>
              </a:ext>
            </a:extLst>
          </p:cNvPr>
          <p:cNvSpPr txBox="1"/>
          <p:nvPr/>
        </p:nvSpPr>
        <p:spPr>
          <a:xfrm>
            <a:off x="1358147" y="2083525"/>
            <a:ext cx="3153809" cy="1104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Aft>
                <a:spcPts val="800"/>
              </a:spcAft>
            </a:pPr>
            <a:r>
              <a:rPr lang="en-US"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Step1: </a:t>
            </a: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required libraries</a:t>
            </a:r>
          </a:p>
          <a:p>
            <a:pPr lvl="0">
              <a:lnSpc>
                <a:spcPct val="200000"/>
              </a:lnSpc>
              <a:spcAft>
                <a:spcPts val="800"/>
              </a:spcAft>
            </a:pPr>
            <a:endParaRPr lang="en-CA"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EFE57F-2C22-641C-7F69-D328413BA66D}"/>
              </a:ext>
            </a:extLst>
          </p:cNvPr>
          <p:cNvSpPr txBox="1"/>
          <p:nvPr/>
        </p:nvSpPr>
        <p:spPr>
          <a:xfrm>
            <a:off x="1348622" y="2792022"/>
            <a:ext cx="27598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</a:pPr>
            <a:r>
              <a:rPr lang="en-US"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Step2: </a:t>
            </a: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new </a:t>
            </a:r>
            <a:r>
              <a:rPr lang="en-US" sz="16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and generate realistic demand per route per shift (based on past LP model)</a:t>
            </a:r>
            <a:endParaRPr lang="en-CA" sz="160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A3BA69-8906-67B2-C9D5-15FF0DEAA408}"/>
              </a:ext>
            </a:extLst>
          </p:cNvPr>
          <p:cNvSpPr txBox="1"/>
          <p:nvPr/>
        </p:nvSpPr>
        <p:spPr>
          <a:xfrm>
            <a:off x="1358147" y="4031923"/>
            <a:ext cx="27503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</a:pPr>
            <a:r>
              <a:rPr lang="en-US"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Step3: </a:t>
            </a: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trip proportions and set minimum trips per shift based on schedule</a:t>
            </a:r>
            <a:endParaRPr lang="en-CA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 Placeholder 1">
            <a:extLst>
              <a:ext uri="{FF2B5EF4-FFF2-40B4-BE49-F238E27FC236}">
                <a16:creationId xmlns:a16="http://schemas.microsoft.com/office/drawing/2014/main" id="{322D9F19-7160-37AE-64A5-4EEF50DF51CB}"/>
              </a:ext>
            </a:extLst>
          </p:cNvPr>
          <p:cNvSpPr txBox="1">
            <a:spLocks/>
          </p:cNvSpPr>
          <p:nvPr/>
        </p:nvSpPr>
        <p:spPr>
          <a:xfrm>
            <a:off x="4651092" y="1895101"/>
            <a:ext cx="2810220" cy="3390899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txBody>
          <a:bodyPr vert="horz" lIns="0" tIns="27432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4D845C-7B8C-9CE5-7B9F-A4004D038236}"/>
              </a:ext>
            </a:extLst>
          </p:cNvPr>
          <p:cNvSpPr txBox="1"/>
          <p:nvPr/>
        </p:nvSpPr>
        <p:spPr>
          <a:xfrm>
            <a:off x="4690890" y="2263439"/>
            <a:ext cx="2810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</a:pPr>
            <a:r>
              <a:rPr lang="en-US"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Step4: </a:t>
            </a: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 of declare the solver required</a:t>
            </a:r>
            <a:endParaRPr lang="en-CA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4F7C14-8EF9-A67F-34E3-C79D8C2F53AB}"/>
              </a:ext>
            </a:extLst>
          </p:cNvPr>
          <p:cNvSpPr txBox="1"/>
          <p:nvPr/>
        </p:nvSpPr>
        <p:spPr>
          <a:xfrm>
            <a:off x="4667924" y="3179115"/>
            <a:ext cx="2895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</a:pPr>
            <a:r>
              <a:rPr lang="en-US"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Step5: </a:t>
            </a: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decision variables for bus allocation</a:t>
            </a:r>
            <a:endParaRPr lang="en-CA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48FE51-559C-2717-C094-1DDC6A52900B}"/>
              </a:ext>
            </a:extLst>
          </p:cNvPr>
          <p:cNvSpPr txBox="1"/>
          <p:nvPr/>
        </p:nvSpPr>
        <p:spPr>
          <a:xfrm>
            <a:off x="4730687" y="4094791"/>
            <a:ext cx="2770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</a:pPr>
            <a:r>
              <a:rPr lang="en-US"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Step6: </a:t>
            </a: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the objective function: Minimize total trips</a:t>
            </a:r>
            <a:endParaRPr lang="en-CA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 Placeholder 1">
            <a:extLst>
              <a:ext uri="{FF2B5EF4-FFF2-40B4-BE49-F238E27FC236}">
                <a16:creationId xmlns:a16="http://schemas.microsoft.com/office/drawing/2014/main" id="{D05767AF-DBC8-AD09-429D-B59555BCF5EE}"/>
              </a:ext>
            </a:extLst>
          </p:cNvPr>
          <p:cNvSpPr txBox="1">
            <a:spLocks/>
          </p:cNvSpPr>
          <p:nvPr/>
        </p:nvSpPr>
        <p:spPr>
          <a:xfrm>
            <a:off x="8023633" y="1894376"/>
            <a:ext cx="2810220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vert="horz" lIns="0" tIns="27432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3414EB-8E03-5BC8-4F77-8AF636DAFC0E}"/>
              </a:ext>
            </a:extLst>
          </p:cNvPr>
          <p:cNvSpPr txBox="1"/>
          <p:nvPr/>
        </p:nvSpPr>
        <p:spPr>
          <a:xfrm>
            <a:off x="8161207" y="1971301"/>
            <a:ext cx="3376154" cy="516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Aft>
                <a:spcPts val="800"/>
              </a:spcAft>
            </a:pPr>
            <a:r>
              <a:rPr lang="en-US"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Step7:</a:t>
            </a: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the constraints:</a:t>
            </a:r>
            <a:endParaRPr lang="en-CA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B5DC1C-33FE-C708-EB0A-3996E62BF83E}"/>
              </a:ext>
            </a:extLst>
          </p:cNvPr>
          <p:cNvSpPr txBox="1"/>
          <p:nvPr/>
        </p:nvSpPr>
        <p:spPr>
          <a:xfrm>
            <a:off x="8221061" y="2635920"/>
            <a:ext cx="2547485" cy="2270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lphaLcPeriod"/>
            </a:pP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Demand constraints</a:t>
            </a:r>
            <a:endParaRPr lang="en-CA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lphaLcPeriod"/>
            </a:pP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Fleet size constraints</a:t>
            </a:r>
            <a:endParaRPr lang="en-CA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lphaLcPeriod"/>
            </a:pP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trip constraints for each shift</a:t>
            </a:r>
            <a:endParaRPr lang="en-CA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 limit constraints for route balancing</a:t>
            </a:r>
            <a:endParaRPr lang="en-CA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1">
            <a:extLst>
              <a:ext uri="{FF2B5EF4-FFF2-40B4-BE49-F238E27FC236}">
                <a16:creationId xmlns:a16="http://schemas.microsoft.com/office/drawing/2014/main" id="{144A991D-AB7A-9426-2C37-E50B6D62EBB4}"/>
              </a:ext>
            </a:extLst>
          </p:cNvPr>
          <p:cNvSpPr txBox="1">
            <a:spLocks/>
          </p:cNvSpPr>
          <p:nvPr/>
        </p:nvSpPr>
        <p:spPr>
          <a:xfrm>
            <a:off x="1529940" y="5637103"/>
            <a:ext cx="6305959" cy="1049133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txBody>
          <a:bodyPr vert="horz" lIns="0" tIns="27432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D6A2570-C1E0-AD4A-D8E9-6FEFC469E916}"/>
              </a:ext>
            </a:extLst>
          </p:cNvPr>
          <p:cNvSpPr txBox="1"/>
          <p:nvPr/>
        </p:nvSpPr>
        <p:spPr>
          <a:xfrm>
            <a:off x="3212876" y="5635466"/>
            <a:ext cx="2598157" cy="569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Aft>
                <a:spcPts val="800"/>
              </a:spcAft>
            </a:pPr>
            <a:r>
              <a:rPr lang="en-US"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Step8: </a:t>
            </a: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Invoke the Solver</a:t>
            </a:r>
            <a:endParaRPr lang="en-CA" sz="180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9F57F6-9BBA-9B42-7C1B-79CDDB324A71}"/>
              </a:ext>
            </a:extLst>
          </p:cNvPr>
          <p:cNvSpPr txBox="1"/>
          <p:nvPr/>
        </p:nvSpPr>
        <p:spPr>
          <a:xfrm>
            <a:off x="2093888" y="5973776"/>
            <a:ext cx="4836134" cy="569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Aft>
                <a:spcPts val="800"/>
              </a:spcAft>
            </a:pPr>
            <a:r>
              <a:rPr lang="en-US"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Step9: </a:t>
            </a: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 solution with structured explanation</a:t>
            </a:r>
            <a:endParaRPr lang="en-CA" sz="180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829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773" y="544676"/>
            <a:ext cx="5024826" cy="668968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Results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85D52-89FB-5227-DA15-3BABC4DF02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2641" y="1761538"/>
            <a:ext cx="7458678" cy="4015244"/>
          </a:xfrm>
        </p:spPr>
        <p:txBody>
          <a:bodyPr>
            <a:normAutofit fontScale="85000" lnSpcReduction="20000"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/>
              <a:t>Total Type-I bus trips used: 4 and Total Type-II bus trips used: 2304</a:t>
            </a:r>
            <a:endParaRPr lang="en-CA" sz="1800"/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/>
              <a:t>Type-I buses were allocated in high-demand areas.</a:t>
            </a:r>
            <a:endParaRPr lang="en-CA" sz="1800"/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/>
              <a:t>Type-II buses (higher capacity) were used for efficiency in major demand shifts.</a:t>
            </a:r>
            <a:endParaRPr lang="en-CA" sz="1800"/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/>
              <a:t>Model effectively minimized trips while meeting demand constraints.</a:t>
            </a:r>
            <a:endParaRPr lang="en-CA" sz="1800"/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/>
              <a:t>Demand is evenly distributed across shifts, avoiding congestion.</a:t>
            </a:r>
            <a:endParaRPr lang="en-CA" sz="1800"/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/>
              <a:t>All fleet size and operational constraints were successfully met.</a:t>
            </a:r>
            <a:endParaRPr lang="en-CA" sz="180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4" name="Picture Placeholder 13" descr="Aerial view of a bus depot">
            <a:extLst>
              <a:ext uri="{FF2B5EF4-FFF2-40B4-BE49-F238E27FC236}">
                <a16:creationId xmlns:a16="http://schemas.microsoft.com/office/drawing/2014/main" id="{8663049F-9392-3719-E4E8-8D7D5659E8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2539" r="22539"/>
          <a:stretch/>
        </p:blipFill>
        <p:spPr>
          <a:xfrm flipH="1">
            <a:off x="7167175" y="-3219"/>
            <a:ext cx="5024825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3DF1B8-48E1-A0F1-C69D-7B671CD1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5D9C41A-6441-7A5C-EAE1-D96C71F24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0995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1534312">
      <a:dk1>
        <a:srgbClr val="000000"/>
      </a:dk1>
      <a:lt1>
        <a:srgbClr val="FFFFFF"/>
      </a:lt1>
      <a:dk2>
        <a:srgbClr val="D87A1A"/>
      </a:dk2>
      <a:lt2>
        <a:srgbClr val="E7E6E6"/>
      </a:lt2>
      <a:accent1>
        <a:srgbClr val="FFBA00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Custom 62">
      <a:majorFont>
        <a:latin typeface="Book Antiqua"/>
        <a:ea typeface=""/>
        <a:cs typeface=""/>
      </a:majorFont>
      <a:minorFont>
        <a:latin typeface="Century Gothic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11534312_Win32_SL_V3" id="{997564FD-A068-4008-83B6-070AA4A47434}" vid="{E6A5A359-31DF-46AC-82A0-260451C80A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7B6E50173ED744EACF9E660C0F44711" ma:contentTypeVersion="15" ma:contentTypeDescription="Crear nuevo documento." ma:contentTypeScope="" ma:versionID="a0444bcb219841cb409bdadd982abf71">
  <xsd:schema xmlns:xsd="http://www.w3.org/2001/XMLSchema" xmlns:xs="http://www.w3.org/2001/XMLSchema" xmlns:p="http://schemas.microsoft.com/office/2006/metadata/properties" xmlns:ns3="174d98ea-1837-41d6-bb21-37f93803677e" xmlns:ns4="e4371257-04b1-4731-9abc-82c490859e9c" targetNamespace="http://schemas.microsoft.com/office/2006/metadata/properties" ma:root="true" ma:fieldsID="409e26f8b94c3f76f4cf534804d311cd" ns3:_="" ns4:_="">
    <xsd:import namespace="174d98ea-1837-41d6-bb21-37f93803677e"/>
    <xsd:import namespace="e4371257-04b1-4731-9abc-82c490859e9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OCR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4d98ea-1837-41d6-bb21-37f938036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371257-04b1-4731-9abc-82c490859e9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74d98ea-1837-41d6-bb21-37f93803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3BA836-6A14-498B-821A-266DA7B2A2B7}">
  <ds:schemaRefs>
    <ds:schemaRef ds:uri="174d98ea-1837-41d6-bb21-37f93803677e"/>
    <ds:schemaRef ds:uri="e4371257-04b1-4731-9abc-82c490859e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CE11EC4-AF13-4A6E-A5E0-5A264B291FD2}">
  <ds:schemaRefs>
    <ds:schemaRef ds:uri="174d98ea-1837-41d6-bb21-37f93803677e"/>
    <ds:schemaRef ds:uri="e4371257-04b1-4731-9abc-82c490859e9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ACD227D-A683-415D-A610-20912E1CEA1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 slides</Template>
  <Application>Microsoft Office PowerPoint</Application>
  <PresentationFormat>Widescreen</PresentationFormat>
  <Slides>15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Custom</vt:lpstr>
      <vt:lpstr>PowerPoint Presentation</vt:lpstr>
      <vt:lpstr>PowerPoint Presentation</vt:lpstr>
      <vt:lpstr>PowerPoint Presentation</vt:lpstr>
      <vt:lpstr>Problem Definition</vt:lpstr>
      <vt:lpstr>Review of the Problem and Mathematical Modeling </vt:lpstr>
      <vt:lpstr>Review of the Problem and Mathematical Modeling</vt:lpstr>
      <vt:lpstr>Model Formulation</vt:lpstr>
      <vt:lpstr>PowerPoint Presentation</vt:lpstr>
      <vt:lpstr>Results</vt:lpstr>
      <vt:lpstr>PowerPoint Presentation</vt:lpstr>
      <vt:lpstr>PowerPoint Presentation</vt:lpstr>
      <vt:lpstr>PowerPoint Presentation</vt:lpstr>
      <vt:lpstr>Conclusion</vt:lpstr>
      <vt:lpstr>Reference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Andres Cordoba Riveros</dc:creator>
  <cp:revision>2</cp:revision>
  <dcterms:created xsi:type="dcterms:W3CDTF">2025-03-19T22:09:01Z</dcterms:created>
  <dcterms:modified xsi:type="dcterms:W3CDTF">2025-03-21T15:58:42Z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0x01010037B6E50173ED744EACF9E660C0F44711</vt:lpwstr>
  </property>
</Properties>
</file>